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533" r:id="rId5"/>
    <p:sldId id="2535" r:id="rId6"/>
    <p:sldId id="2536" r:id="rId7"/>
    <p:sldId id="2538" r:id="rId8"/>
    <p:sldId id="2531" r:id="rId9"/>
    <p:sldId id="2548" r:id="rId10"/>
    <p:sldId id="2541" r:id="rId11"/>
    <p:sldId id="2539" r:id="rId12"/>
    <p:sldId id="2543" r:id="rId13"/>
    <p:sldId id="2542" r:id="rId14"/>
    <p:sldId id="2544" r:id="rId15"/>
    <p:sldId id="271" r:id="rId16"/>
    <p:sldId id="2550" r:id="rId17"/>
    <p:sldId id="276" r:id="rId18"/>
    <p:sldId id="2545" r:id="rId19"/>
    <p:sldId id="2549" r:id="rId20"/>
    <p:sldId id="2546" r:id="rId21"/>
    <p:sldId id="2540" r:id="rId22"/>
    <p:sldId id="2469" r:id="rId23"/>
    <p:sldId id="2525" r:id="rId24"/>
    <p:sldId id="2523" r:id="rId25"/>
    <p:sldId id="2431" r:id="rId26"/>
    <p:sldId id="2427" r:id="rId27"/>
    <p:sldId id="2528" r:id="rId28"/>
    <p:sldId id="2537" r:id="rId29"/>
    <p:sldId id="2530"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9" autoAdjust="0"/>
    <p:restoredTop sz="81511" autoAdjust="0"/>
  </p:normalViewPr>
  <p:slideViewPr>
    <p:cSldViewPr snapToGrid="0" snapToObjects="1" showGuides="1">
      <p:cViewPr varScale="1">
        <p:scale>
          <a:sx n="67" d="100"/>
          <a:sy n="67" d="100"/>
        </p:scale>
        <p:origin x="460" y="44"/>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Row</c:v>
                </c:pt>
              </c:strCache>
            </c:strRef>
          </c:tx>
          <c:spPr>
            <a:solidFill>
              <a:schemeClr val="bg2"/>
            </a:solidFill>
            <a:ln>
              <a:noFill/>
            </a:ln>
            <a:effectLst/>
          </c:spPr>
          <c:invertIfNegative val="0"/>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00-83A4-7A43-BEDE-07DA2FC37A64}"/>
            </c:ext>
          </c:extLst>
        </c:ser>
        <c:dLbls>
          <c:showLegendKey val="0"/>
          <c:showVal val="0"/>
          <c:showCatName val="0"/>
          <c:showSerName val="0"/>
          <c:showPercent val="0"/>
          <c:showBubbleSize val="0"/>
        </c:dLbls>
        <c:gapWidth val="129"/>
        <c:axId val="1443196480"/>
        <c:axId val="1443187744"/>
      </c:barChart>
      <c:catAx>
        <c:axId val="144319648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Roboto" panose="02000000000000000000" pitchFamily="2" charset="0"/>
                <a:cs typeface="+mn-cs"/>
              </a:defRPr>
            </a:pPr>
            <a:endParaRPr lang="en-US"/>
          </a:p>
        </c:txPr>
        <c:crossAx val="1443196480"/>
        <c:crosses val="autoZero"/>
        <c:crossBetween val="between"/>
      </c:valAx>
      <c:spPr>
        <a:noFill/>
        <a:ln>
          <a:noFill/>
        </a:ln>
        <a:effectLst/>
      </c:spPr>
    </c:plotArea>
    <c:plotVisOnly val="1"/>
    <c:dispBlanksAs val="gap"/>
    <c:showDLblsOverMax val="0"/>
  </c:chart>
  <c:spPr>
    <a:noFill/>
    <a:ln>
      <a:noFill/>
    </a:ln>
    <a:effectLst/>
  </c:spPr>
  <c:txPr>
    <a:bodyPr/>
    <a:lstStyle/>
    <a:p>
      <a:pPr>
        <a:defRPr sz="1500">
          <a:latin typeface="+mn-lt"/>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6/8/2021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6/8/2021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summer I used to rent this retired </a:t>
            </a:r>
            <a:r>
              <a:rPr lang="en-US" dirty="0" err="1"/>
              <a:t>firewatch</a:t>
            </a:r>
            <a:r>
              <a:rPr lang="en-US" dirty="0"/>
              <a:t> tower and cabin up on Bear Basin Butte for a few days….I would go up with friends and we’d take telescopes and spend the time hiking, cooking around the outdoor fire and stargazing. One of my favorite things was this really cool instrument in the watchtower….you can see it here, the Osborne Fire Finder. Each one was site-specific, it had a topographical map of the surrounding 360 degree area in it and the fire lookout would use it to sight smoke, estimate the altitude and distance to it. They could get quite accurate latitude &amp; longitude by triangulating with another </a:t>
            </a:r>
            <a:r>
              <a:rPr lang="en-US" dirty="0" err="1"/>
              <a:t>firewatch</a:t>
            </a:r>
            <a:r>
              <a:rPr lang="en-US" dirty="0"/>
              <a:t> tower.     </a:t>
            </a:r>
          </a:p>
        </p:txBody>
      </p:sp>
      <p:sp>
        <p:nvSpPr>
          <p:cNvPr id="4" name="Slide Number Placeholder 3"/>
          <p:cNvSpPr>
            <a:spLocks noGrp="1"/>
          </p:cNvSpPr>
          <p:nvPr>
            <p:ph type="sldNum" sz="quarter" idx="5"/>
          </p:nvPr>
        </p:nvSpPr>
        <p:spPr/>
        <p:txBody>
          <a:bodyPr/>
          <a:lstStyle/>
          <a:p>
            <a:fld id="{3CFA0038-7055-434C-B6C4-B8C69565C600}" type="slidenum">
              <a:rPr lang="en-US" smtClean="0"/>
              <a:t>1</a:t>
            </a:fld>
            <a:endParaRPr lang="en-US" dirty="0"/>
          </a:p>
        </p:txBody>
      </p:sp>
    </p:spTree>
    <p:extLst>
      <p:ext uri="{BB962C8B-B14F-4D97-AF65-F5344CB8AC3E}">
        <p14:creationId xmlns:p14="http://schemas.microsoft.com/office/powerpoint/2010/main" val="17659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Go to </a:t>
            </a:r>
            <a:r>
              <a:rPr lang="en-US" dirty="0" err="1"/>
              <a:t>AlertWIldfire</a:t>
            </a:r>
            <a:r>
              <a:rPr lang="en-US" dirty="0"/>
              <a:t> North Coast website and show the Deerhorn webcam page…”The idea is that a neural net like ours could monitor all these camera feeds and alert Wildfire professional when a potential wildfire is detected.”</a:t>
            </a:r>
          </a:p>
          <a:p>
            <a:pPr marL="228600" indent="-228600">
              <a:buAutoNum type="arabicPeriod"/>
            </a:pPr>
            <a:r>
              <a:rPr lang="en-US" dirty="0"/>
              <a:t>Go to our Wildfire Detection page and click “Monitor Deerhorn camera”….”Let’s see if there’s any fire on the Deerhorn camera near Margaret today. Now, if we were an Alert Wildfire network partner we could directly download the video and image files, but since we are not we have to web scrape the camera images.”</a:t>
            </a:r>
          </a:p>
          <a:p>
            <a:pPr marL="685800" lvl="1" indent="-228600">
              <a:buFont typeface="Arial" panose="020B0604020202020204" pitchFamily="34" charset="0"/>
              <a:buChar char="•"/>
            </a:pPr>
            <a:r>
              <a:rPr lang="en-US" dirty="0"/>
              <a:t>Hopefully, it doesn’t return any smoke predictions.</a:t>
            </a:r>
          </a:p>
          <a:p>
            <a:pPr marL="1143000" lvl="2" indent="-228600">
              <a:buFont typeface="Arial" panose="020B0604020202020204" pitchFamily="34" charset="0"/>
              <a:buChar char="•"/>
            </a:pPr>
            <a:r>
              <a:rPr lang="en-US" dirty="0"/>
              <a:t>Unfortunately, it may return a false positive or two depending on the time of the day…..how does it test out now?</a:t>
            </a:r>
          </a:p>
          <a:p>
            <a:pPr marL="228600" lvl="0" indent="-228600">
              <a:buFont typeface="Arial" panose="020B0604020202020204" pitchFamily="34" charset="0"/>
              <a:buAutoNum type="arabicPeriod" startAt="3"/>
            </a:pPr>
            <a:r>
              <a:rPr lang="en-US" dirty="0"/>
              <a:t>“Now let’s see how the system does with a real fire……this is a sequence of images from the Lilac Fire, a fire that broke out near San Diego in 2017 that burned 4,100 acres, destroyed 157 structures and cost $9M in property damage and firefighting expenses……” Can show the Wildfire map for 2017 with the Lilac fire on it.</a:t>
            </a:r>
          </a:p>
          <a:p>
            <a:pPr marL="228600" lvl="0" indent="-228600">
              <a:buFont typeface="Arial" panose="020B0604020202020204" pitchFamily="34" charset="0"/>
              <a:buAutoNum type="arabicPeriod" startAt="3"/>
            </a:pPr>
            <a:r>
              <a:rPr lang="en-US" dirty="0"/>
              <a:t>Show Lilac video</a:t>
            </a:r>
          </a:p>
          <a:p>
            <a:pPr marL="228600" lvl="0" indent="-228600">
              <a:buFont typeface="Arial" panose="020B0604020202020204" pitchFamily="34" charset="0"/>
              <a:buAutoNum type="arabicPeriod" startAt="3"/>
            </a:pPr>
            <a:r>
              <a:rPr lang="en-US" dirty="0"/>
              <a:t>Click “Evaluate Lilac Fire”…</a:t>
            </a:r>
          </a:p>
          <a:p>
            <a:pPr marL="685800" lvl="1" indent="-228600">
              <a:buFont typeface="Arial" panose="020B0604020202020204" pitchFamily="34" charset="0"/>
              <a:buAutoNum type="arabicPeriod" startAt="3"/>
            </a:pPr>
            <a:r>
              <a:rPr lang="en-US" dirty="0"/>
              <a:t>Hopefully it just highlights the two </a:t>
            </a:r>
            <a:r>
              <a:rPr lang="en-US" dirty="0" err="1"/>
              <a:t>subimages</a:t>
            </a:r>
            <a:r>
              <a:rPr lang="en-US" dirty="0"/>
              <a:t> where there is active smoke.</a:t>
            </a:r>
          </a:p>
          <a:p>
            <a:pPr marL="228600" lvl="0" indent="-228600">
              <a:buFont typeface="Arial" panose="020B0604020202020204" pitchFamily="34" charset="0"/>
              <a:buChar char="•"/>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13</a:t>
            </a:fld>
            <a:endParaRPr lang="en-US" dirty="0"/>
          </a:p>
        </p:txBody>
      </p:sp>
    </p:spTree>
    <p:extLst>
      <p:ext uri="{BB962C8B-B14F-4D97-AF65-F5344CB8AC3E}">
        <p14:creationId xmlns:p14="http://schemas.microsoft.com/office/powerpoint/2010/main" val="405618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dirty="0"/>
          </a:p>
        </p:txBody>
      </p:sp>
    </p:spTree>
    <p:extLst>
      <p:ext uri="{BB962C8B-B14F-4D97-AF65-F5344CB8AC3E}">
        <p14:creationId xmlns:p14="http://schemas.microsoft.com/office/powerpoint/2010/main" val="1182568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Xception</a:t>
            </a:r>
            <a:r>
              <a:rPr lang="en-US" dirty="0"/>
              <a:t> has 36 convolution layers</a:t>
            </a:r>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extLst>
      <p:ext uri="{BB962C8B-B14F-4D97-AF65-F5344CB8AC3E}">
        <p14:creationId xmlns:p14="http://schemas.microsoft.com/office/powerpoint/2010/main" val="3182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1217324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19</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183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79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that I was able to rent this place was because fire lookouts have been phased out over the last few decades, as traditional watch towers with human lookouts onsite are being replaced with technology and remote monitoring. California had 660 fire lookouts back in the day, since the 1990’s most of them have been phased out except for 38 of them which remain in operation mostly up in our Northern forests.</a:t>
            </a:r>
          </a:p>
        </p:txBody>
      </p:sp>
      <p:sp>
        <p:nvSpPr>
          <p:cNvPr id="4" name="Slide Number Placeholder 3"/>
          <p:cNvSpPr>
            <a:spLocks noGrp="1"/>
          </p:cNvSpPr>
          <p:nvPr>
            <p:ph type="sldNum" sz="quarter" idx="5"/>
          </p:nvPr>
        </p:nvSpPr>
        <p:spPr/>
        <p:txBody>
          <a:bodyPr/>
          <a:lstStyle/>
          <a:p>
            <a:fld id="{3CFA0038-7055-434C-B6C4-B8C69565C600}" type="slidenum">
              <a:rPr lang="en-US" smtClean="0"/>
              <a:t>2</a:t>
            </a:fld>
            <a:endParaRPr lang="en-US" dirty="0"/>
          </a:p>
        </p:txBody>
      </p:sp>
    </p:spTree>
    <p:extLst>
      <p:ext uri="{BB962C8B-B14F-4D97-AF65-F5344CB8AC3E}">
        <p14:creationId xmlns:p14="http://schemas.microsoft.com/office/powerpoint/2010/main" val="391412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technologies increasingly being used for remote monitoring are Pan-Tilt-Zoom cameras. The ALERT Wildfire network has grown to include about 800 of these cameras and they’re used for verifying 911 wildfire calls, locating the fires, and monitoring wildfire behavior. You can see the website here dialed in on cameras on the North Coast, where I live. We’re </a:t>
            </a:r>
            <a:r>
              <a:rPr lang="en-US"/>
              <a:t>seeing th </a:t>
            </a:r>
            <a:r>
              <a:rPr lang="en-US" dirty="0"/>
              <a:t>image taken by the camera on Deerhorn right now, and as you can see from the map the camera is pointed south. The public can monitor these cameras and send notifications if they spot a potential wildfire. And Wildfire professionals can actually operate these cameras in patrol mode, pointing them in different directions. You can get latitudes and longitudes of a spotted incident using this tool, and you can view recent timelapse video which really helps in identifying wildfire ignition events. One of the Fire Chiefs in SoCal working closely with ALERT Wildfire says that it saves them 20 minutes to an hour of time as they are able to verify &amp; locate the fire immediately after the 911 call and can strategize and focus the right firefighting resources very quickly. </a:t>
            </a:r>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207672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are still relying on humans to report the initial wildfire sighting. So even though Wildfire professionals use the ALERT Wildfire cameras to verify, locate and monitor fires (as you can see in this photo), they would have to be constantly staring at every camera if they wanted to spot new wildfire ignition events. This is a much better job for a computer. So we thought we would try and see if we could apply machine learning to this problem, and automate the early detection of wildfires to alert the humans……</a:t>
            </a:r>
          </a:p>
        </p:txBody>
      </p:sp>
      <p:sp>
        <p:nvSpPr>
          <p:cNvPr id="4" name="Slide Number Placeholder 3"/>
          <p:cNvSpPr>
            <a:spLocks noGrp="1"/>
          </p:cNvSpPr>
          <p:nvPr>
            <p:ph type="sldNum" sz="quarter" idx="5"/>
          </p:nvPr>
        </p:nvSpPr>
        <p:spPr/>
        <p:txBody>
          <a:bodyPr/>
          <a:lstStyle/>
          <a:p>
            <a:fld id="{3CFA0038-7055-434C-B6C4-B8C69565C600}" type="slidenum">
              <a:rPr lang="en-US" smtClean="0"/>
              <a:t>4</a:t>
            </a:fld>
            <a:endParaRPr lang="en-US" dirty="0"/>
          </a:p>
        </p:txBody>
      </p:sp>
    </p:spTree>
    <p:extLst>
      <p:ext uri="{BB962C8B-B14F-4D97-AF65-F5344CB8AC3E}">
        <p14:creationId xmlns:p14="http://schemas.microsoft.com/office/powerpoint/2010/main" val="246881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had to get the data….lots and lots of data.</a:t>
            </a:r>
          </a:p>
          <a:p>
            <a:r>
              <a:rPr lang="en-US" dirty="0"/>
              <a:t>The reason we needed so much is that these camera images are large and complex, with tons of different features (rocks, buildings, power poles, clouds, trees, hills, sky, lakes, cars, smoke, haze, reflections, shadows, birds, satellite dishes, etc.) but what we wanted to train the deep learning algorithm to do was to identify the very beginning of a wildfire where you have the very small, definitive plume of smoke starting to form. If you look at this split up image you can see all kinds of stuff…..but there in tile 52 is the definitive plume of smoke that we wanted to train it to recognize. </a:t>
            </a:r>
          </a:p>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35537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found a couple of good resources to get us started…..the High Performance Wireless Research &amp; Education Network has a library of over 500 fire ignition sequences, and all of the associated images. But we actually had to pull individual images, and annotate them with the bounding box coordinates of where the plume of smoke is located on the image – we captured this in a separate csv file for each image. Open Climate Tech had about 1800 full images with the annotations already in a csv file. And they had a ton of images without smoke.</a:t>
            </a:r>
          </a:p>
          <a:p>
            <a:r>
              <a:rPr lang="en-US" dirty="0"/>
              <a:t>So we basically started out with 16,000 no smoke images and 2,300 smoke images to feed our neural net. But we needed a balanced dataset in order to train the neural net so it wouldn’t be biased, and we needed 299x299 pixel images to feed the neural net. If we resized this full image to make it smaller the plume of smoke would be so small that the neural net would never be able to identify it. So we wrote a program that took these 2,300 full size images  </a:t>
            </a:r>
            <a:r>
              <a:rPr lang="en-US" dirty="0" err="1"/>
              <a:t>images</a:t>
            </a:r>
            <a:r>
              <a:rPr lang="en-US" dirty="0"/>
              <a:t> and turned them into 16,000  299x299 </a:t>
            </a:r>
            <a:r>
              <a:rPr lang="en-US" dirty="0" err="1"/>
              <a:t>imagesby</a:t>
            </a:r>
            <a:r>
              <a:rPr lang="en-US" dirty="0"/>
              <a:t> shifting and flipping them. You can see here the central camera image containing a tiny smoke plume – and if you look at the surrounding images you can see the </a:t>
            </a:r>
            <a:r>
              <a:rPr lang="en-US" dirty="0" err="1"/>
              <a:t>subimages</a:t>
            </a:r>
            <a:r>
              <a:rPr lang="en-US" dirty="0"/>
              <a:t> that we extracted from it. This would give the neural net more examples of smoke plumes and help it to recognize them in a more flexible, context-free manner.</a:t>
            </a:r>
          </a:p>
        </p:txBody>
      </p:sp>
      <p:sp>
        <p:nvSpPr>
          <p:cNvPr id="4" name="Slide Number Placeholder 3"/>
          <p:cNvSpPr>
            <a:spLocks noGrp="1"/>
          </p:cNvSpPr>
          <p:nvPr>
            <p:ph type="sldNum" sz="quarter" idx="5"/>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158037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fed this data to our convolutional neural net (the type commonly used for image classification). And since we are dealing with really complex images containing a ton of different features, we decided to leverage existing knowledge by using a technique called Transfer Learning. For this we tapped </a:t>
            </a:r>
            <a:r>
              <a:rPr lang="en-US" dirty="0" err="1"/>
              <a:t>Xception</a:t>
            </a:r>
            <a:r>
              <a:rPr lang="en-US" dirty="0"/>
              <a:t>, a convolutional neural net that was created by Francois Chollet (the inventor of </a:t>
            </a:r>
            <a:r>
              <a:rPr lang="en-US" dirty="0" err="1"/>
              <a:t>Keras</a:t>
            </a:r>
            <a:r>
              <a:rPr lang="en-US" dirty="0"/>
              <a:t>, the neural net API we are using). </a:t>
            </a:r>
            <a:r>
              <a:rPr lang="en-US" dirty="0" err="1"/>
              <a:t>Xception</a:t>
            </a:r>
            <a:r>
              <a:rPr lang="en-US" dirty="0"/>
              <a:t> was trained on over 1.2 million images from the </a:t>
            </a:r>
            <a:r>
              <a:rPr lang="en-US" dirty="0" err="1"/>
              <a:t>Imagenet</a:t>
            </a:r>
            <a:r>
              <a:rPr lang="en-US" dirty="0"/>
              <a:t> database and could recognize over a thousand different objects like ships, motor scooters, mushrooms, cats and whatnot. </a:t>
            </a:r>
            <a:r>
              <a:rPr lang="en-US" dirty="0" err="1"/>
              <a:t>Xception</a:t>
            </a:r>
            <a:r>
              <a:rPr lang="en-US" dirty="0"/>
              <a:t> scored the highest accuracy of the various neural nets trained on the </a:t>
            </a:r>
            <a:r>
              <a:rPr lang="en-US" dirty="0" err="1"/>
              <a:t>Imagenet</a:t>
            </a:r>
            <a:r>
              <a:rPr lang="en-US" dirty="0"/>
              <a:t> database. So we decided to use it for our feature extraction layers, and we added on a few final layers to do the classification. So our neural looks like this:  </a:t>
            </a:r>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2174568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way it works is we grab an image, like this one from the beginning of the Whittier fire sequence……</a:t>
            </a:r>
          </a:p>
          <a:p>
            <a:r>
              <a:rPr lang="en-US" dirty="0"/>
              <a:t>(Show video sequence….and isolate the exact frame with the beginning of the fire that we want to grab.)</a:t>
            </a:r>
          </a:p>
          <a:p>
            <a:r>
              <a:rPr lang="en-US" dirty="0"/>
              <a:t>We then split that </a:t>
            </a:r>
          </a:p>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26857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3BEC92D-C8E2-4A8F-BF2D-75109D630128}" type="slidenum">
              <a:rPr lang="en-US" smtClean="0"/>
              <a:t>12</a:t>
            </a:fld>
            <a:endParaRPr lang="en-US" dirty="0"/>
          </a:p>
        </p:txBody>
      </p:sp>
    </p:spTree>
    <p:extLst>
      <p:ext uri="{BB962C8B-B14F-4D97-AF65-F5344CB8AC3E}">
        <p14:creationId xmlns:p14="http://schemas.microsoft.com/office/powerpoint/2010/main" val="191402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88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a:lvl1pPr>
          </a:lstStyle>
          <a:p>
            <a:r>
              <a:rPr lang="en-US"/>
              <a:t>Click icon to add picture</a:t>
            </a:r>
            <a:endParaRPr lang="en-US" dirty="0"/>
          </a:p>
        </p:txBody>
      </p:sp>
      <p:sp>
        <p:nvSpPr>
          <p:cNvPr id="7" name="Shape 223">
            <a:extLst>
              <a:ext uri="{FF2B5EF4-FFF2-40B4-BE49-F238E27FC236}">
                <a16:creationId xmlns:a16="http://schemas.microsoft.com/office/drawing/2014/main" id="{00159812-53E9-D848-9606-198A5B9858E2}"/>
              </a:ext>
            </a:extLst>
          </p:cNvPr>
          <p:cNvSpPr/>
          <p:nvPr userDrawn="1"/>
        </p:nvSpPr>
        <p:spPr>
          <a:xfrm>
            <a:off x="10491266" y="1562652"/>
            <a:ext cx="1562173" cy="1562173"/>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8" name="Shape 224">
            <a:extLst>
              <a:ext uri="{FF2B5EF4-FFF2-40B4-BE49-F238E27FC236}">
                <a16:creationId xmlns:a16="http://schemas.microsoft.com/office/drawing/2014/main" id="{B6EC8FD8-5421-9645-9F0E-CBC6D7CF690B}"/>
              </a:ext>
            </a:extLst>
          </p:cNvPr>
          <p:cNvSpPr/>
          <p:nvPr userDrawn="1"/>
        </p:nvSpPr>
        <p:spPr>
          <a:xfrm>
            <a:off x="7144406" y="879573"/>
            <a:ext cx="662702" cy="662702"/>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9" name="Shape 225">
            <a:extLst>
              <a:ext uri="{FF2B5EF4-FFF2-40B4-BE49-F238E27FC236}">
                <a16:creationId xmlns:a16="http://schemas.microsoft.com/office/drawing/2014/main" id="{FB52FD4B-1ED8-5C42-8013-FD61B2A3A2CB}"/>
              </a:ext>
            </a:extLst>
          </p:cNvPr>
          <p:cNvSpPr/>
          <p:nvPr userDrawn="1"/>
        </p:nvSpPr>
        <p:spPr>
          <a:xfrm>
            <a:off x="11488701" y="6383701"/>
            <a:ext cx="781358" cy="781358"/>
          </a:xfrm>
          <a:prstGeom prst="rect">
            <a:avLst/>
          </a:prstGeom>
          <a:ln w="38100">
            <a:solidFill>
              <a:schemeClr val="bg2"/>
            </a:solidFill>
            <a:miter lim="400000"/>
          </a:ln>
        </p:spPr>
        <p:txBody>
          <a:bodyPr lIns="19050" tIns="19050" rIns="19050" bIns="19050" anchor="ctr"/>
          <a:lstStyle/>
          <a:p>
            <a:pPr algn="ctr">
              <a:defRPr sz="3000">
                <a:solidFill>
                  <a:srgbClr val="FFFFFF"/>
                </a:solidFill>
                <a:latin typeface="Helvetica Light"/>
                <a:ea typeface="Helvetica Light"/>
                <a:cs typeface="Helvetica Light"/>
                <a:sym typeface="Helvetica Light"/>
              </a:defRPr>
            </a:pPr>
            <a:endParaRPr sz="1500" dirty="0">
              <a:solidFill>
                <a:schemeClr val="bg2"/>
              </a:solidFill>
            </a:endParaRP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4272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3474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865092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118134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182078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0" y="0"/>
            <a:ext cx="121793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272073" y="1857374"/>
            <a:ext cx="5445858" cy="2335823"/>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272073" y="4174453"/>
            <a:ext cx="5445858" cy="666138"/>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506622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 name="Title 3">
            <a:extLst>
              <a:ext uri="{FF2B5EF4-FFF2-40B4-BE49-F238E27FC236}">
                <a16:creationId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7EBF9ED8-9A9C-443A-BA3F-560FC1AF9653}"/>
              </a:ext>
            </a:extLst>
          </p:cNvPr>
          <p:cNvSpPr>
            <a:spLocks noGrp="1"/>
          </p:cNvSpPr>
          <p:nvPr>
            <p:ph type="ftr" sz="quarter" idx="42"/>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1F118C2-75B3-4BD8-82FE-6B58FA497537}"/>
              </a:ext>
            </a:extLst>
          </p:cNvPr>
          <p:cNvSpPr>
            <a:spLocks noGrp="1"/>
          </p:cNvSpPr>
          <p:nvPr>
            <p:ph type="sldNum" sz="quarter" idx="4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1" name="Text Placeholder 4">
            <a:extLst>
              <a:ext uri="{FF2B5EF4-FFF2-40B4-BE49-F238E27FC236}">
                <a16:creationId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84881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dirty="0"/>
              <a:t>Click icon to add picture</a:t>
            </a:r>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76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141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5776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540747" y="4350527"/>
            <a:ext cx="1919693"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129758" y="5998559"/>
            <a:ext cx="537006"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4400" b="1" i="0" spc="0" dirty="0">
                <a:solidFill>
                  <a:schemeClr val="tx2"/>
                </a:solidFill>
                <a:latin typeface="+mj-lt"/>
                <a:cs typeface="Gill Sans" panose="020B0502020104020203" pitchFamily="34" charset="-79"/>
              </a:rPr>
              <a:t>M</a:t>
            </a: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60" r:id="rId4"/>
    <p:sldLayoutId id="2147483670" r:id="rId5"/>
    <p:sldLayoutId id="2147483669" r:id="rId6"/>
    <p:sldLayoutId id="2147483664" r:id="rId7"/>
    <p:sldLayoutId id="2147483650" r:id="rId8"/>
    <p:sldLayoutId id="2147483653" r:id="rId9"/>
    <p:sldLayoutId id="2147483680" r:id="rId10"/>
    <p:sldLayoutId id="2147483666" r:id="rId11"/>
    <p:sldLayoutId id="2147483678" r:id="rId12"/>
    <p:sldLayoutId id="2147483679" r:id="rId13"/>
    <p:sldLayoutId id="2147483672" r:id="rId14"/>
    <p:sldLayoutId id="2147483683" r:id="rId15"/>
    <p:sldLayoutId id="2147483663" r:id="rId16"/>
    <p:sldLayoutId id="2147483675" r:id="rId17"/>
    <p:sldLayoutId id="2147483681" r:id="rId18"/>
    <p:sldLayoutId id="2147483682" r:id="rId19"/>
    <p:sldLayoutId id="2147483671" r:id="rId20"/>
    <p:sldLayoutId id="2147483677" r:id="rId21"/>
    <p:sldLayoutId id="2147483676" r:id="rId22"/>
    <p:sldLayoutId id="2147483684" r:id="rId23"/>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65.jpg"/><Relationship Id="rId4" Type="http://schemas.openxmlformats.org/officeDocument/2006/relationships/image" Target="../media/image64.jp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75.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jpg"/><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g"/><Relationship Id="rId7" Type="http://schemas.openxmlformats.org/officeDocument/2006/relationships/image" Target="../media/image86.sv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www.alertwildfire.org/" TargetMode="External"/><Relationship Id="rId5" Type="http://schemas.openxmlformats.org/officeDocument/2006/relationships/hyperlink" Target="https://hpwren.ucsd.edu/"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svg"/><Relationship Id="rId1" Type="http://schemas.openxmlformats.org/officeDocument/2006/relationships/slideLayout" Target="../slideLayouts/slideLayout2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gif"/><Relationship Id="rId4" Type="http://schemas.openxmlformats.org/officeDocument/2006/relationships/hyperlink" Target="http://hpwren.ucsd.edu/HPWREN-FIgLib/HPWREN-FIgLib-Data/20170708_Whittier_syp-n-mobo-c/20170708-Whittier-syp-n-mobo-c.mp4" TargetMode="External"/><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1">
            <a:extLst>
              <a:ext uri="{FF2B5EF4-FFF2-40B4-BE49-F238E27FC236}">
                <a16:creationId xmlns:a16="http://schemas.microsoft.com/office/drawing/2014/main" id="{21C713EE-4101-49E3-A992-ADF680236D11}"/>
              </a:ext>
            </a:extLst>
          </p:cNvPr>
          <p:cNvPicPr>
            <a:picLocks noGrp="1" noChangeAspect="1"/>
          </p:cNvPicPr>
          <p:nvPr>
            <p:ph type="pic" sz="quarter" idx="10"/>
          </p:nvPr>
        </p:nvPicPr>
        <p:blipFill rotWithShape="1">
          <a:blip r:embed="rId3"/>
          <a:srcRect t="89" b="89"/>
          <a:stretch/>
        </p:blipFill>
        <p:spPr>
          <a:xfrm>
            <a:off x="0" y="0"/>
            <a:ext cx="12192000" cy="6858000"/>
          </a:xfrm>
          <a:noFill/>
        </p:spPr>
      </p:pic>
      <p:grpSp>
        <p:nvGrpSpPr>
          <p:cNvPr id="11" name="Group 10">
            <a:extLst>
              <a:ext uri="{FF2B5EF4-FFF2-40B4-BE49-F238E27FC236}">
                <a16:creationId xmlns:a16="http://schemas.microsoft.com/office/drawing/2014/main" id="{1605C4BF-87AF-4B69-882C-81B7DBC19408}"/>
              </a:ext>
            </a:extLst>
          </p:cNvPr>
          <p:cNvGrpSpPr/>
          <p:nvPr/>
        </p:nvGrpSpPr>
        <p:grpSpPr>
          <a:xfrm>
            <a:off x="0" y="2664802"/>
            <a:ext cx="5598258" cy="2278673"/>
            <a:chOff x="0" y="2664802"/>
            <a:chExt cx="5598258" cy="2278673"/>
          </a:xfrm>
        </p:grpSpPr>
        <p:sp>
          <p:nvSpPr>
            <p:cNvPr id="9" name="Rectangle 8">
              <a:extLst>
                <a:ext uri="{FF2B5EF4-FFF2-40B4-BE49-F238E27FC236}">
                  <a16:creationId xmlns:a16="http://schemas.microsoft.com/office/drawing/2014/main" id="{BADE602F-64E8-4DEE-A06D-EF83E4AC2CB7}"/>
                </a:ext>
              </a:extLst>
            </p:cNvPr>
            <p:cNvSpPr/>
            <p:nvPr/>
          </p:nvSpPr>
          <p:spPr>
            <a:xfrm>
              <a:off x="0" y="2743200"/>
              <a:ext cx="5029200"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74B276D-E06B-411A-8EA4-ED1B3CFC72A1}"/>
                </a:ext>
              </a:extLst>
            </p:cNvPr>
            <p:cNvSpPr txBox="1">
              <a:spLocks/>
            </p:cNvSpPr>
            <p:nvPr/>
          </p:nvSpPr>
          <p:spPr>
            <a:xfrm>
              <a:off x="76201" y="2664802"/>
              <a:ext cx="4857750" cy="1555385"/>
            </a:xfrm>
            <a:prstGeom prst="rect">
              <a:avLst/>
            </a:prstGeom>
          </p:spPr>
          <p:txBody>
            <a:bodyPr anchor="b">
              <a:norm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EARLY WILDFIRE DETECTION</a:t>
              </a:r>
            </a:p>
          </p:txBody>
        </p:sp>
        <p:sp>
          <p:nvSpPr>
            <p:cNvPr id="10" name="Text Placeholder 5">
              <a:extLst>
                <a:ext uri="{FF2B5EF4-FFF2-40B4-BE49-F238E27FC236}">
                  <a16:creationId xmlns:a16="http://schemas.microsoft.com/office/drawing/2014/main" id="{07F117A6-01EB-4A35-8CE4-1192434CA060}"/>
                </a:ext>
              </a:extLst>
            </p:cNvPr>
            <p:cNvSpPr txBox="1">
              <a:spLocks/>
            </p:cNvSpPr>
            <p:nvPr/>
          </p:nvSpPr>
          <p:spPr>
            <a:xfrm>
              <a:off x="152400" y="4218917"/>
              <a:ext cx="5445858" cy="523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Machine Learning</a:t>
              </a:r>
            </a:p>
            <a:p>
              <a:endParaRPr lang="en-US" dirty="0"/>
            </a:p>
          </p:txBody>
        </p:sp>
      </p:grpSp>
    </p:spTree>
    <p:extLst>
      <p:ext uri="{BB962C8B-B14F-4D97-AF65-F5344CB8AC3E}">
        <p14:creationId xmlns:p14="http://schemas.microsoft.com/office/powerpoint/2010/main" val="300704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6A024-1454-4C6C-B454-C75B566E83E6}"/>
              </a:ext>
            </a:extLst>
          </p:cNvPr>
          <p:cNvSpPr txBox="1"/>
          <p:nvPr/>
        </p:nvSpPr>
        <p:spPr>
          <a:xfrm>
            <a:off x="1623" y="880401"/>
            <a:ext cx="4381586" cy="1477328"/>
          </a:xfrm>
          <a:prstGeom prst="rect">
            <a:avLst/>
          </a:prstGeom>
          <a:noFill/>
          <a:ln>
            <a:solidFill>
              <a:schemeClr val="accent6"/>
            </a:solidFill>
          </a:ln>
        </p:spPr>
        <p:txBody>
          <a:bodyPr wrap="square" rtlCol="0">
            <a:spAutoFit/>
          </a:bodyPr>
          <a:lstStyle/>
          <a:p>
            <a:r>
              <a:rPr lang="en-US" b="1" dirty="0" err="1"/>
              <a:t>MediumXception</a:t>
            </a:r>
            <a:r>
              <a:rPr lang="en-US" b="1" dirty="0"/>
              <a:t>(V1)</a:t>
            </a:r>
            <a:r>
              <a:rPr lang="en-US" dirty="0"/>
              <a:t>: True Accuracy </a:t>
            </a:r>
            <a:r>
              <a:rPr lang="en-US" b="1" dirty="0"/>
              <a:t>90.76%</a:t>
            </a:r>
          </a:p>
          <a:p>
            <a:pPr marL="285750" indent="-285750">
              <a:buFont typeface="Arial" panose="020B0604020202020204" pitchFamily="34" charset="0"/>
              <a:buChar char="•"/>
            </a:pPr>
            <a:r>
              <a:rPr lang="en-US" dirty="0"/>
              <a:t>True Positives:  41.54%</a:t>
            </a:r>
          </a:p>
          <a:p>
            <a:pPr marL="285750" indent="-285750">
              <a:buFont typeface="Arial" panose="020B0604020202020204" pitchFamily="34" charset="0"/>
              <a:buChar char="•"/>
            </a:pPr>
            <a:r>
              <a:rPr lang="en-US" dirty="0"/>
              <a:t>True Negatives: 49.23%</a:t>
            </a:r>
          </a:p>
          <a:p>
            <a:pPr marL="285750" indent="-285750">
              <a:buFont typeface="Arial" panose="020B0604020202020204" pitchFamily="34" charset="0"/>
              <a:buChar char="•"/>
            </a:pPr>
            <a:r>
              <a:rPr lang="en-US" dirty="0"/>
              <a:t>False Positives:  </a:t>
            </a:r>
            <a:r>
              <a:rPr lang="en-US" b="1" dirty="0">
                <a:solidFill>
                  <a:srgbClr val="C00000"/>
                </a:solidFill>
              </a:rPr>
              <a:t>6.92%</a:t>
            </a:r>
          </a:p>
          <a:p>
            <a:pPr marL="285750" indent="-285750">
              <a:buFont typeface="Arial" panose="020B0604020202020204" pitchFamily="34" charset="0"/>
              <a:buChar char="•"/>
            </a:pPr>
            <a:r>
              <a:rPr lang="en-US" dirty="0"/>
              <a:t>False Negatives: 2.31%</a:t>
            </a:r>
          </a:p>
        </p:txBody>
      </p:sp>
      <p:pic>
        <p:nvPicPr>
          <p:cNvPr id="5" name="Picture 4">
            <a:extLst>
              <a:ext uri="{FF2B5EF4-FFF2-40B4-BE49-F238E27FC236}">
                <a16:creationId xmlns:a16="http://schemas.microsoft.com/office/drawing/2014/main" id="{0CE18D47-1F39-4F29-8B7D-E4E0895BD225}"/>
              </a:ext>
            </a:extLst>
          </p:cNvPr>
          <p:cNvPicPr/>
          <p:nvPr/>
        </p:nvPicPr>
        <p:blipFill>
          <a:blip r:embed="rId2"/>
          <a:stretch>
            <a:fillRect/>
          </a:stretch>
        </p:blipFill>
        <p:spPr>
          <a:xfrm>
            <a:off x="3334715" y="2951773"/>
            <a:ext cx="5120916" cy="3654510"/>
          </a:xfrm>
          <a:prstGeom prst="rect">
            <a:avLst/>
          </a:prstGeom>
        </p:spPr>
      </p:pic>
      <p:sp>
        <p:nvSpPr>
          <p:cNvPr id="8" name="Arrow: Right 7">
            <a:extLst>
              <a:ext uri="{FF2B5EF4-FFF2-40B4-BE49-F238E27FC236}">
                <a16:creationId xmlns:a16="http://schemas.microsoft.com/office/drawing/2014/main" id="{EFA8CB8F-6B04-48A9-9697-AA1552ABE346}"/>
              </a:ext>
            </a:extLst>
          </p:cNvPr>
          <p:cNvSpPr/>
          <p:nvPr/>
        </p:nvSpPr>
        <p:spPr>
          <a:xfrm rot="20359771" flipH="1">
            <a:off x="7430838" y="2272673"/>
            <a:ext cx="1886425" cy="470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4542A8-F53E-48E0-BDEB-A0DF2547F7E4}"/>
              </a:ext>
            </a:extLst>
          </p:cNvPr>
          <p:cNvSpPr txBox="1"/>
          <p:nvPr/>
        </p:nvSpPr>
        <p:spPr>
          <a:xfrm>
            <a:off x="4383210" y="2582441"/>
            <a:ext cx="3025302" cy="369332"/>
          </a:xfrm>
          <a:prstGeom prst="rect">
            <a:avLst/>
          </a:prstGeom>
          <a:noFill/>
        </p:spPr>
        <p:txBody>
          <a:bodyPr wrap="square" rtlCol="0">
            <a:spAutoFit/>
          </a:bodyPr>
          <a:lstStyle/>
          <a:p>
            <a:r>
              <a:rPr lang="en-US" dirty="0"/>
              <a:t>Streamline1 Confusion Matrix</a:t>
            </a:r>
          </a:p>
        </p:txBody>
      </p:sp>
      <p:sp>
        <p:nvSpPr>
          <p:cNvPr id="7" name="Title 4">
            <a:extLst>
              <a:ext uri="{FF2B5EF4-FFF2-40B4-BE49-F238E27FC236}">
                <a16:creationId xmlns:a16="http://schemas.microsoft.com/office/drawing/2014/main" id="{2BB2DFCC-62E9-491B-B752-68A68F8A2961}"/>
              </a:ext>
            </a:extLst>
          </p:cNvPr>
          <p:cNvSpPr txBox="1">
            <a:spLocks/>
          </p:cNvSpPr>
          <p:nvPr/>
        </p:nvSpPr>
        <p:spPr>
          <a:xfrm>
            <a:off x="6975180" y="30598"/>
            <a:ext cx="5216820" cy="740584"/>
          </a:xfrm>
          <a:prstGeom prst="rect">
            <a:avLst/>
          </a:prstGeom>
          <a:ln>
            <a:solidFill>
              <a:schemeClr val="accent6"/>
            </a:solidFill>
          </a:ln>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True Accuracy</a:t>
            </a:r>
          </a:p>
          <a:p>
            <a:r>
              <a:rPr lang="en-US" sz="2000" dirty="0"/>
              <a:t>Comparing Versions</a:t>
            </a:r>
          </a:p>
        </p:txBody>
      </p:sp>
      <p:sp>
        <p:nvSpPr>
          <p:cNvPr id="4" name="TextBox 3">
            <a:extLst>
              <a:ext uri="{FF2B5EF4-FFF2-40B4-BE49-F238E27FC236}">
                <a16:creationId xmlns:a16="http://schemas.microsoft.com/office/drawing/2014/main" id="{4E9090CF-D27E-46C9-8D24-5BD48F7023E4}"/>
              </a:ext>
            </a:extLst>
          </p:cNvPr>
          <p:cNvSpPr txBox="1"/>
          <p:nvPr/>
        </p:nvSpPr>
        <p:spPr>
          <a:xfrm>
            <a:off x="8320391" y="886878"/>
            <a:ext cx="3871609" cy="1477328"/>
          </a:xfrm>
          <a:prstGeom prst="rect">
            <a:avLst/>
          </a:prstGeom>
          <a:solidFill>
            <a:srgbClr val="FFFFFF"/>
          </a:solidFill>
          <a:ln w="28575">
            <a:solidFill>
              <a:srgbClr val="00B050"/>
            </a:solidFill>
          </a:ln>
        </p:spPr>
        <p:txBody>
          <a:bodyPr wrap="square" rtlCol="0">
            <a:spAutoFit/>
          </a:bodyPr>
          <a:lstStyle/>
          <a:p>
            <a:r>
              <a:rPr lang="en-US" b="1" dirty="0"/>
              <a:t>Streamline1 (V3)</a:t>
            </a:r>
            <a:r>
              <a:rPr lang="en-US" dirty="0"/>
              <a:t>: True Accuracy </a:t>
            </a:r>
            <a:r>
              <a:rPr lang="en-US" b="1" dirty="0">
                <a:solidFill>
                  <a:schemeClr val="accent5">
                    <a:lumMod val="75000"/>
                  </a:schemeClr>
                </a:solidFill>
              </a:rPr>
              <a:t>94.66%</a:t>
            </a:r>
          </a:p>
          <a:p>
            <a:pPr marL="285750" indent="-285750">
              <a:buFont typeface="Arial" panose="020B0604020202020204" pitchFamily="34" charset="0"/>
              <a:buChar char="•"/>
            </a:pPr>
            <a:r>
              <a:rPr lang="en-US" dirty="0"/>
              <a:t>True Positives:  49.63%</a:t>
            </a:r>
          </a:p>
          <a:p>
            <a:pPr marL="285750" indent="-285750">
              <a:buFont typeface="Arial" panose="020B0604020202020204" pitchFamily="34" charset="0"/>
              <a:buChar char="•"/>
            </a:pPr>
            <a:r>
              <a:rPr lang="en-US" dirty="0"/>
              <a:t>True Negatives: 45.03%</a:t>
            </a:r>
          </a:p>
          <a:p>
            <a:pPr marL="285750" indent="-285750">
              <a:buFont typeface="Arial" panose="020B0604020202020204" pitchFamily="34" charset="0"/>
              <a:buChar char="•"/>
            </a:pPr>
            <a:r>
              <a:rPr lang="en-US" dirty="0"/>
              <a:t>False Positives:  </a:t>
            </a:r>
            <a:r>
              <a:rPr lang="en-US" b="1" dirty="0">
                <a:solidFill>
                  <a:srgbClr val="C00000"/>
                </a:solidFill>
              </a:rPr>
              <a:t>4.97%</a:t>
            </a:r>
          </a:p>
          <a:p>
            <a:pPr marL="285750" indent="-285750">
              <a:buFont typeface="Arial" panose="020B0604020202020204" pitchFamily="34" charset="0"/>
              <a:buChar char="•"/>
            </a:pPr>
            <a:r>
              <a:rPr lang="en-US" dirty="0"/>
              <a:t>False Negatives: </a:t>
            </a:r>
            <a:r>
              <a:rPr lang="en-US" b="1" dirty="0">
                <a:solidFill>
                  <a:srgbClr val="00B050"/>
                </a:solidFill>
              </a:rPr>
              <a:t>0.37%</a:t>
            </a:r>
          </a:p>
        </p:txBody>
      </p:sp>
      <p:sp>
        <p:nvSpPr>
          <p:cNvPr id="3" name="TextBox 2">
            <a:extLst>
              <a:ext uri="{FF2B5EF4-FFF2-40B4-BE49-F238E27FC236}">
                <a16:creationId xmlns:a16="http://schemas.microsoft.com/office/drawing/2014/main" id="{78A64B7E-D018-43C1-A369-AC252D74371A}"/>
              </a:ext>
            </a:extLst>
          </p:cNvPr>
          <p:cNvSpPr txBox="1"/>
          <p:nvPr/>
        </p:nvSpPr>
        <p:spPr>
          <a:xfrm>
            <a:off x="4252035" y="880401"/>
            <a:ext cx="4062916" cy="1477328"/>
          </a:xfrm>
          <a:prstGeom prst="rect">
            <a:avLst/>
          </a:prstGeom>
          <a:solidFill>
            <a:srgbClr val="FFFFFF"/>
          </a:solidFill>
          <a:ln>
            <a:solidFill>
              <a:schemeClr val="accent6"/>
            </a:solidFill>
          </a:ln>
        </p:spPr>
        <p:txBody>
          <a:bodyPr wrap="square" rtlCol="0">
            <a:spAutoFit/>
          </a:bodyPr>
          <a:lstStyle/>
          <a:p>
            <a:r>
              <a:rPr lang="en-US" b="1" dirty="0" err="1"/>
              <a:t>LargeXception</a:t>
            </a:r>
            <a:r>
              <a:rPr lang="en-US" b="1" dirty="0"/>
              <a:t> (V2)</a:t>
            </a:r>
            <a:r>
              <a:rPr lang="en-US" dirty="0"/>
              <a:t>: True Accuracy </a:t>
            </a:r>
            <a:r>
              <a:rPr lang="en-US" b="1" dirty="0"/>
              <a:t>93.49%</a:t>
            </a:r>
          </a:p>
          <a:p>
            <a:pPr marL="285750" indent="-285750">
              <a:buFont typeface="Arial" panose="020B0604020202020204" pitchFamily="34" charset="0"/>
              <a:buChar char="•"/>
            </a:pPr>
            <a:r>
              <a:rPr lang="en-US" dirty="0"/>
              <a:t>True Positives:  49.1%</a:t>
            </a:r>
          </a:p>
          <a:p>
            <a:pPr marL="285750" indent="-285750">
              <a:buFont typeface="Arial" panose="020B0604020202020204" pitchFamily="34" charset="0"/>
              <a:buChar char="•"/>
            </a:pPr>
            <a:r>
              <a:rPr lang="en-US" dirty="0"/>
              <a:t>True Negatives: 44.4%</a:t>
            </a:r>
          </a:p>
          <a:p>
            <a:pPr marL="285750" indent="-285750">
              <a:buFont typeface="Arial" panose="020B0604020202020204" pitchFamily="34" charset="0"/>
              <a:buChar char="•"/>
            </a:pPr>
            <a:r>
              <a:rPr lang="en-US" dirty="0"/>
              <a:t>False Positives:  </a:t>
            </a:r>
            <a:r>
              <a:rPr lang="en-US" b="1" dirty="0">
                <a:solidFill>
                  <a:srgbClr val="C00000"/>
                </a:solidFill>
              </a:rPr>
              <a:t>5.6%</a:t>
            </a:r>
          </a:p>
          <a:p>
            <a:pPr marL="285750" indent="-285750">
              <a:buFont typeface="Arial" panose="020B0604020202020204" pitchFamily="34" charset="0"/>
              <a:buChar char="•"/>
            </a:pPr>
            <a:r>
              <a:rPr lang="en-US" dirty="0"/>
              <a:t>False Negatives: 0.9%</a:t>
            </a:r>
          </a:p>
        </p:txBody>
      </p:sp>
    </p:spTree>
    <p:extLst>
      <p:ext uri="{BB962C8B-B14F-4D97-AF65-F5344CB8AC3E}">
        <p14:creationId xmlns:p14="http://schemas.microsoft.com/office/powerpoint/2010/main" val="285486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6340929-C1F8-4CE8-868F-2C4CDC72C0D4}"/>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False Positives</a:t>
            </a:r>
            <a:br>
              <a:rPr lang="en-US" sz="3200" dirty="0"/>
            </a:br>
            <a:r>
              <a:rPr lang="en-US" sz="2000" dirty="0"/>
              <a:t>Mostly clouds and haze</a:t>
            </a:r>
          </a:p>
        </p:txBody>
      </p:sp>
      <p:pic>
        <p:nvPicPr>
          <p:cNvPr id="4" name="Picture 3">
            <a:extLst>
              <a:ext uri="{FF2B5EF4-FFF2-40B4-BE49-F238E27FC236}">
                <a16:creationId xmlns:a16="http://schemas.microsoft.com/office/drawing/2014/main" id="{7AF85552-2462-444E-878B-AEE4FECA1A6F}"/>
              </a:ext>
            </a:extLst>
          </p:cNvPr>
          <p:cNvPicPr>
            <a:picLocks noChangeAspect="1"/>
          </p:cNvPicPr>
          <p:nvPr/>
        </p:nvPicPr>
        <p:blipFill>
          <a:blip r:embed="rId2"/>
          <a:stretch>
            <a:fillRect/>
          </a:stretch>
        </p:blipFill>
        <p:spPr>
          <a:xfrm>
            <a:off x="9583590" y="3903466"/>
            <a:ext cx="2512902" cy="2523243"/>
          </a:xfrm>
          <a:prstGeom prst="rect">
            <a:avLst/>
          </a:prstGeom>
        </p:spPr>
      </p:pic>
      <p:pic>
        <p:nvPicPr>
          <p:cNvPr id="6" name="Picture 5">
            <a:extLst>
              <a:ext uri="{FF2B5EF4-FFF2-40B4-BE49-F238E27FC236}">
                <a16:creationId xmlns:a16="http://schemas.microsoft.com/office/drawing/2014/main" id="{845955A5-ED09-4A69-9E0E-EADFDEF7B739}"/>
              </a:ext>
            </a:extLst>
          </p:cNvPr>
          <p:cNvPicPr>
            <a:picLocks noChangeAspect="1"/>
          </p:cNvPicPr>
          <p:nvPr/>
        </p:nvPicPr>
        <p:blipFill>
          <a:blip r:embed="rId3"/>
          <a:stretch>
            <a:fillRect/>
          </a:stretch>
        </p:blipFill>
        <p:spPr>
          <a:xfrm>
            <a:off x="86855" y="0"/>
            <a:ext cx="2257431" cy="2257431"/>
          </a:xfrm>
          <a:prstGeom prst="rect">
            <a:avLst/>
          </a:prstGeom>
        </p:spPr>
      </p:pic>
      <p:pic>
        <p:nvPicPr>
          <p:cNvPr id="12" name="Picture 11">
            <a:extLst>
              <a:ext uri="{FF2B5EF4-FFF2-40B4-BE49-F238E27FC236}">
                <a16:creationId xmlns:a16="http://schemas.microsoft.com/office/drawing/2014/main" id="{5E7C0C2C-D151-4850-852E-2EE726922644}"/>
              </a:ext>
            </a:extLst>
          </p:cNvPr>
          <p:cNvPicPr>
            <a:picLocks noChangeAspect="1"/>
          </p:cNvPicPr>
          <p:nvPr/>
        </p:nvPicPr>
        <p:blipFill>
          <a:blip r:embed="rId4"/>
          <a:stretch>
            <a:fillRect/>
          </a:stretch>
        </p:blipFill>
        <p:spPr>
          <a:xfrm>
            <a:off x="2530102" y="30598"/>
            <a:ext cx="2226833" cy="2226833"/>
          </a:xfrm>
          <a:prstGeom prst="rect">
            <a:avLst/>
          </a:prstGeom>
        </p:spPr>
      </p:pic>
      <p:pic>
        <p:nvPicPr>
          <p:cNvPr id="14" name="Picture 13">
            <a:extLst>
              <a:ext uri="{FF2B5EF4-FFF2-40B4-BE49-F238E27FC236}">
                <a16:creationId xmlns:a16="http://schemas.microsoft.com/office/drawing/2014/main" id="{853EFDD5-CD20-41C5-8521-8DC358335EAE}"/>
              </a:ext>
            </a:extLst>
          </p:cNvPr>
          <p:cNvPicPr>
            <a:picLocks noChangeAspect="1"/>
          </p:cNvPicPr>
          <p:nvPr/>
        </p:nvPicPr>
        <p:blipFill>
          <a:blip r:embed="rId5"/>
          <a:stretch>
            <a:fillRect/>
          </a:stretch>
        </p:blipFill>
        <p:spPr>
          <a:xfrm>
            <a:off x="6832315" y="789117"/>
            <a:ext cx="2574949" cy="2574949"/>
          </a:xfrm>
          <a:prstGeom prst="rect">
            <a:avLst/>
          </a:prstGeom>
        </p:spPr>
      </p:pic>
      <p:pic>
        <p:nvPicPr>
          <p:cNvPr id="16" name="Picture 15">
            <a:extLst>
              <a:ext uri="{FF2B5EF4-FFF2-40B4-BE49-F238E27FC236}">
                <a16:creationId xmlns:a16="http://schemas.microsoft.com/office/drawing/2014/main" id="{48FAD599-2EF4-4469-B54A-9EF2FF7A6A00}"/>
              </a:ext>
            </a:extLst>
          </p:cNvPr>
          <p:cNvPicPr>
            <a:picLocks noChangeAspect="1"/>
          </p:cNvPicPr>
          <p:nvPr/>
        </p:nvPicPr>
        <p:blipFill>
          <a:blip r:embed="rId6"/>
          <a:stretch>
            <a:fillRect/>
          </a:stretch>
        </p:blipFill>
        <p:spPr>
          <a:xfrm>
            <a:off x="6832315" y="3903467"/>
            <a:ext cx="2574949" cy="2523243"/>
          </a:xfrm>
          <a:prstGeom prst="rect">
            <a:avLst/>
          </a:prstGeom>
        </p:spPr>
      </p:pic>
      <p:pic>
        <p:nvPicPr>
          <p:cNvPr id="18" name="Picture 17">
            <a:extLst>
              <a:ext uri="{FF2B5EF4-FFF2-40B4-BE49-F238E27FC236}">
                <a16:creationId xmlns:a16="http://schemas.microsoft.com/office/drawing/2014/main" id="{425AA34E-2630-4FAA-A4ED-8D2CB57AAF12}"/>
              </a:ext>
            </a:extLst>
          </p:cNvPr>
          <p:cNvPicPr>
            <a:picLocks noChangeAspect="1"/>
          </p:cNvPicPr>
          <p:nvPr/>
        </p:nvPicPr>
        <p:blipFill>
          <a:blip r:embed="rId7"/>
          <a:stretch>
            <a:fillRect/>
          </a:stretch>
        </p:blipFill>
        <p:spPr>
          <a:xfrm>
            <a:off x="35242" y="4631833"/>
            <a:ext cx="2317540" cy="2135904"/>
          </a:xfrm>
          <a:prstGeom prst="rect">
            <a:avLst/>
          </a:prstGeom>
        </p:spPr>
      </p:pic>
      <p:pic>
        <p:nvPicPr>
          <p:cNvPr id="20" name="Picture 19">
            <a:extLst>
              <a:ext uri="{FF2B5EF4-FFF2-40B4-BE49-F238E27FC236}">
                <a16:creationId xmlns:a16="http://schemas.microsoft.com/office/drawing/2014/main" id="{F5B4385A-FCD5-4C6F-B634-1335A79F4B0A}"/>
              </a:ext>
            </a:extLst>
          </p:cNvPr>
          <p:cNvPicPr>
            <a:picLocks noChangeAspect="1"/>
          </p:cNvPicPr>
          <p:nvPr/>
        </p:nvPicPr>
        <p:blipFill>
          <a:blip r:embed="rId8"/>
          <a:stretch>
            <a:fillRect/>
          </a:stretch>
        </p:blipFill>
        <p:spPr>
          <a:xfrm>
            <a:off x="9512612" y="803408"/>
            <a:ext cx="2592533" cy="2560658"/>
          </a:xfrm>
          <a:prstGeom prst="rect">
            <a:avLst/>
          </a:prstGeom>
        </p:spPr>
      </p:pic>
      <p:pic>
        <p:nvPicPr>
          <p:cNvPr id="22" name="Picture 21">
            <a:extLst>
              <a:ext uri="{FF2B5EF4-FFF2-40B4-BE49-F238E27FC236}">
                <a16:creationId xmlns:a16="http://schemas.microsoft.com/office/drawing/2014/main" id="{58ED0867-BC3C-4379-903A-4F3FD13B070F}"/>
              </a:ext>
            </a:extLst>
          </p:cNvPr>
          <p:cNvPicPr>
            <a:picLocks noChangeAspect="1"/>
          </p:cNvPicPr>
          <p:nvPr/>
        </p:nvPicPr>
        <p:blipFill>
          <a:blip r:embed="rId9"/>
          <a:stretch>
            <a:fillRect/>
          </a:stretch>
        </p:blipFill>
        <p:spPr>
          <a:xfrm>
            <a:off x="86854" y="2397510"/>
            <a:ext cx="2257431" cy="2149333"/>
          </a:xfrm>
          <a:prstGeom prst="rect">
            <a:avLst/>
          </a:prstGeom>
        </p:spPr>
      </p:pic>
      <p:pic>
        <p:nvPicPr>
          <p:cNvPr id="24" name="Picture 23">
            <a:extLst>
              <a:ext uri="{FF2B5EF4-FFF2-40B4-BE49-F238E27FC236}">
                <a16:creationId xmlns:a16="http://schemas.microsoft.com/office/drawing/2014/main" id="{5D78D8E3-099C-4F29-803F-6E5A140224DE}"/>
              </a:ext>
            </a:extLst>
          </p:cNvPr>
          <p:cNvPicPr>
            <a:picLocks noChangeAspect="1"/>
          </p:cNvPicPr>
          <p:nvPr/>
        </p:nvPicPr>
        <p:blipFill>
          <a:blip r:embed="rId10"/>
          <a:stretch>
            <a:fillRect/>
          </a:stretch>
        </p:blipFill>
        <p:spPr>
          <a:xfrm>
            <a:off x="2503928" y="4676196"/>
            <a:ext cx="2226833" cy="2135904"/>
          </a:xfrm>
          <a:prstGeom prst="rect">
            <a:avLst/>
          </a:prstGeom>
        </p:spPr>
      </p:pic>
      <p:pic>
        <p:nvPicPr>
          <p:cNvPr id="5" name="Picture 4">
            <a:extLst>
              <a:ext uri="{FF2B5EF4-FFF2-40B4-BE49-F238E27FC236}">
                <a16:creationId xmlns:a16="http://schemas.microsoft.com/office/drawing/2014/main" id="{DECDAC79-0606-4BF2-9855-8E596D612202}"/>
              </a:ext>
            </a:extLst>
          </p:cNvPr>
          <p:cNvPicPr>
            <a:picLocks noChangeAspect="1"/>
          </p:cNvPicPr>
          <p:nvPr/>
        </p:nvPicPr>
        <p:blipFill>
          <a:blip r:embed="rId11"/>
          <a:stretch>
            <a:fillRect/>
          </a:stretch>
        </p:blipFill>
        <p:spPr>
          <a:xfrm>
            <a:off x="2503928" y="2331992"/>
            <a:ext cx="2226833" cy="2224859"/>
          </a:xfrm>
          <a:prstGeom prst="rect">
            <a:avLst/>
          </a:prstGeom>
        </p:spPr>
      </p:pic>
      <p:pic>
        <p:nvPicPr>
          <p:cNvPr id="8" name="Picture 7">
            <a:extLst>
              <a:ext uri="{FF2B5EF4-FFF2-40B4-BE49-F238E27FC236}">
                <a16:creationId xmlns:a16="http://schemas.microsoft.com/office/drawing/2014/main" id="{EDDC0020-F0A5-41C6-875E-FF809F7B685C}"/>
              </a:ext>
            </a:extLst>
          </p:cNvPr>
          <p:cNvPicPr>
            <a:picLocks noChangeAspect="1"/>
          </p:cNvPicPr>
          <p:nvPr/>
        </p:nvPicPr>
        <p:blipFill>
          <a:blip r:embed="rId12"/>
          <a:stretch>
            <a:fillRect/>
          </a:stretch>
        </p:blipFill>
        <p:spPr>
          <a:xfrm>
            <a:off x="4772183" y="3009363"/>
            <a:ext cx="2029108" cy="3848637"/>
          </a:xfrm>
          <a:prstGeom prst="rect">
            <a:avLst/>
          </a:prstGeom>
        </p:spPr>
      </p:pic>
    </p:spTree>
    <p:extLst>
      <p:ext uri="{BB962C8B-B14F-4D97-AF65-F5344CB8AC3E}">
        <p14:creationId xmlns:p14="http://schemas.microsoft.com/office/powerpoint/2010/main" val="353214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48612F6-BD52-4040-AD99-46ED3C79B18D}"/>
              </a:ext>
            </a:extLst>
          </p:cNvPr>
          <p:cNvGrpSpPr/>
          <p:nvPr/>
        </p:nvGrpSpPr>
        <p:grpSpPr>
          <a:xfrm>
            <a:off x="1829822" y="-5734"/>
            <a:ext cx="6219527" cy="3741174"/>
            <a:chOff x="1361444" y="30598"/>
            <a:chExt cx="6219527" cy="3741174"/>
          </a:xfrm>
        </p:grpSpPr>
        <p:pic>
          <p:nvPicPr>
            <p:cNvPr id="51" name="Picture 50">
              <a:extLst>
                <a:ext uri="{FF2B5EF4-FFF2-40B4-BE49-F238E27FC236}">
                  <a16:creationId xmlns:a16="http://schemas.microsoft.com/office/drawing/2014/main" id="{1747218C-47E2-4F39-AA78-2CC9DCFB68E3}"/>
                </a:ext>
              </a:extLst>
            </p:cNvPr>
            <p:cNvPicPr>
              <a:picLocks noChangeAspect="1"/>
            </p:cNvPicPr>
            <p:nvPr/>
          </p:nvPicPr>
          <p:blipFill>
            <a:blip r:embed="rId3"/>
            <a:stretch>
              <a:fillRect/>
            </a:stretch>
          </p:blipFill>
          <p:spPr>
            <a:xfrm>
              <a:off x="1361444" y="30598"/>
              <a:ext cx="5557541" cy="3741174"/>
            </a:xfrm>
            <a:prstGeom prst="rect">
              <a:avLst/>
            </a:prstGeom>
          </p:spPr>
        </p:pic>
        <p:sp>
          <p:nvSpPr>
            <p:cNvPr id="29" name="TextBox 28">
              <a:extLst>
                <a:ext uri="{FF2B5EF4-FFF2-40B4-BE49-F238E27FC236}">
                  <a16:creationId xmlns:a16="http://schemas.microsoft.com/office/drawing/2014/main" id="{F6C37510-B9B6-4A0C-951E-9B60FCDDBD34}"/>
                </a:ext>
              </a:extLst>
            </p:cNvPr>
            <p:cNvSpPr txBox="1"/>
            <p:nvPr/>
          </p:nvSpPr>
          <p:spPr>
            <a:xfrm>
              <a:off x="2533778" y="1753039"/>
              <a:ext cx="949508" cy="954107"/>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r"/>
              <a:r>
                <a:rPr lang="en-US" sz="1400" dirty="0"/>
                <a:t>Convnet model deployed on server</a:t>
              </a:r>
            </a:p>
          </p:txBody>
        </p:sp>
        <p:pic>
          <p:nvPicPr>
            <p:cNvPr id="7" name="Picture 6">
              <a:extLst>
                <a:ext uri="{FF2B5EF4-FFF2-40B4-BE49-F238E27FC236}">
                  <a16:creationId xmlns:a16="http://schemas.microsoft.com/office/drawing/2014/main" id="{24D7CA10-8DB6-4F31-A848-6D3AF31626F0}"/>
                </a:ext>
              </a:extLst>
            </p:cNvPr>
            <p:cNvPicPr>
              <a:picLocks noChangeAspect="1"/>
            </p:cNvPicPr>
            <p:nvPr/>
          </p:nvPicPr>
          <p:blipFill>
            <a:blip r:embed="rId4"/>
            <a:stretch>
              <a:fillRect/>
            </a:stretch>
          </p:blipFill>
          <p:spPr>
            <a:xfrm>
              <a:off x="3008532" y="1141384"/>
              <a:ext cx="616792" cy="567937"/>
            </a:xfrm>
            <a:prstGeom prst="rect">
              <a:avLst/>
            </a:prstGeom>
            <a:ln>
              <a:noFill/>
            </a:ln>
          </p:spPr>
        </p:pic>
        <p:pic>
          <p:nvPicPr>
            <p:cNvPr id="6" name="Picture 5">
              <a:extLst>
                <a:ext uri="{FF2B5EF4-FFF2-40B4-BE49-F238E27FC236}">
                  <a16:creationId xmlns:a16="http://schemas.microsoft.com/office/drawing/2014/main" id="{91D74C1D-8449-4423-B254-D5CA61556B20}"/>
                </a:ext>
              </a:extLst>
            </p:cNvPr>
            <p:cNvPicPr>
              <a:picLocks noChangeAspect="1"/>
            </p:cNvPicPr>
            <p:nvPr/>
          </p:nvPicPr>
          <p:blipFill>
            <a:blip r:embed="rId5"/>
            <a:stretch>
              <a:fillRect/>
            </a:stretch>
          </p:blipFill>
          <p:spPr>
            <a:xfrm>
              <a:off x="4490785" y="626469"/>
              <a:ext cx="974522" cy="961233"/>
            </a:xfrm>
            <a:prstGeom prst="rect">
              <a:avLst/>
            </a:prstGeom>
          </p:spPr>
        </p:pic>
        <p:sp>
          <p:nvSpPr>
            <p:cNvPr id="30" name="TextBox 29">
              <a:extLst>
                <a:ext uri="{FF2B5EF4-FFF2-40B4-BE49-F238E27FC236}">
                  <a16:creationId xmlns:a16="http://schemas.microsoft.com/office/drawing/2014/main" id="{F07F6801-9091-493A-839C-5A1E1917EB9F}"/>
                </a:ext>
              </a:extLst>
            </p:cNvPr>
            <p:cNvSpPr txBox="1"/>
            <p:nvPr/>
          </p:nvSpPr>
          <p:spPr>
            <a:xfrm>
              <a:off x="5717494" y="1023763"/>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Flask API serving up query endpoints </a:t>
              </a:r>
            </a:p>
          </p:txBody>
        </p:sp>
        <p:pic>
          <p:nvPicPr>
            <p:cNvPr id="23" name="Picture 22">
              <a:extLst>
                <a:ext uri="{FF2B5EF4-FFF2-40B4-BE49-F238E27FC236}">
                  <a16:creationId xmlns:a16="http://schemas.microsoft.com/office/drawing/2014/main" id="{A9A5A6E6-7307-4649-8882-CF7C8053F580}"/>
                </a:ext>
              </a:extLst>
            </p:cNvPr>
            <p:cNvPicPr>
              <a:picLocks noChangeAspect="1"/>
            </p:cNvPicPr>
            <p:nvPr/>
          </p:nvPicPr>
          <p:blipFill>
            <a:blip r:embed="rId6"/>
            <a:stretch>
              <a:fillRect/>
            </a:stretch>
          </p:blipFill>
          <p:spPr>
            <a:xfrm>
              <a:off x="3434967" y="1715652"/>
              <a:ext cx="2357641" cy="919293"/>
            </a:xfrm>
            <a:prstGeom prst="rect">
              <a:avLst/>
            </a:prstGeom>
            <a:ln>
              <a:solidFill>
                <a:schemeClr val="bg1">
                  <a:lumMod val="65000"/>
                </a:schemeClr>
              </a:solidFill>
            </a:ln>
            <a:effectLst>
              <a:softEdge rad="0"/>
            </a:effectLst>
          </p:spPr>
        </p:pic>
      </p:grpSp>
      <p:sp>
        <p:nvSpPr>
          <p:cNvPr id="5" name="Title 4">
            <a:extLst>
              <a:ext uri="{FF2B5EF4-FFF2-40B4-BE49-F238E27FC236}">
                <a16:creationId xmlns:a16="http://schemas.microsoft.com/office/drawing/2014/main" id="{7227A022-1152-4370-BE9F-B3D78FE97089}"/>
              </a:ext>
            </a:extLst>
          </p:cNvPr>
          <p:cNvSpPr>
            <a:spLocks noGrp="1"/>
          </p:cNvSpPr>
          <p:nvPr>
            <p:ph type="title" idx="4294967295"/>
          </p:nvPr>
        </p:nvSpPr>
        <p:spPr>
          <a:xfrm>
            <a:off x="6975180" y="30598"/>
            <a:ext cx="5216820" cy="598041"/>
          </a:xfrm>
          <a:ln>
            <a:solidFill>
              <a:schemeClr val="accent6"/>
            </a:solidFill>
          </a:ln>
        </p:spPr>
        <p:txBody>
          <a:bodyPr>
            <a:normAutofit fontScale="90000"/>
          </a:bodyPr>
          <a:lstStyle/>
          <a:p>
            <a:r>
              <a:rPr lang="en-US" sz="3200" dirty="0"/>
              <a:t>Early Wildfire Detection System</a:t>
            </a:r>
            <a:br>
              <a:rPr lang="en-US" sz="3200" dirty="0"/>
            </a:br>
            <a:r>
              <a:rPr lang="en-US" sz="2000" dirty="0"/>
              <a:t>Solution Architecture</a:t>
            </a:r>
          </a:p>
        </p:txBody>
      </p:sp>
      <p:pic>
        <p:nvPicPr>
          <p:cNvPr id="28" name="Picture 27">
            <a:extLst>
              <a:ext uri="{FF2B5EF4-FFF2-40B4-BE49-F238E27FC236}">
                <a16:creationId xmlns:a16="http://schemas.microsoft.com/office/drawing/2014/main" id="{A5D0A3F9-26A8-40FF-81D6-2F96FB119A99}"/>
              </a:ext>
            </a:extLst>
          </p:cNvPr>
          <p:cNvPicPr>
            <a:picLocks noChangeAspect="1"/>
          </p:cNvPicPr>
          <p:nvPr/>
        </p:nvPicPr>
        <p:blipFill>
          <a:blip r:embed="rId7"/>
          <a:stretch>
            <a:fillRect/>
          </a:stretch>
        </p:blipFill>
        <p:spPr>
          <a:xfrm>
            <a:off x="9483757" y="6477799"/>
            <a:ext cx="1353227" cy="392626"/>
          </a:xfrm>
          <a:prstGeom prst="rect">
            <a:avLst/>
          </a:prstGeom>
        </p:spPr>
      </p:pic>
      <p:grpSp>
        <p:nvGrpSpPr>
          <p:cNvPr id="14" name="Group 13">
            <a:extLst>
              <a:ext uri="{FF2B5EF4-FFF2-40B4-BE49-F238E27FC236}">
                <a16:creationId xmlns:a16="http://schemas.microsoft.com/office/drawing/2014/main" id="{50015F52-57C9-475E-8B3C-A76A67DA2DCA}"/>
              </a:ext>
            </a:extLst>
          </p:cNvPr>
          <p:cNvGrpSpPr/>
          <p:nvPr/>
        </p:nvGrpSpPr>
        <p:grpSpPr>
          <a:xfrm>
            <a:off x="8936264" y="3864379"/>
            <a:ext cx="2874696" cy="2335712"/>
            <a:chOff x="8936264" y="4139052"/>
            <a:chExt cx="2874696" cy="2335712"/>
          </a:xfrm>
        </p:grpSpPr>
        <p:pic>
          <p:nvPicPr>
            <p:cNvPr id="25" name="Picture 22" descr="Image result for web design">
              <a:extLst>
                <a:ext uri="{FF2B5EF4-FFF2-40B4-BE49-F238E27FC236}">
                  <a16:creationId xmlns:a16="http://schemas.microsoft.com/office/drawing/2014/main" id="{1D2C2892-F768-42C8-98DD-705F7930F6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6264" y="4139052"/>
              <a:ext cx="2741923" cy="2335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2216FC5-35A4-44CC-8C06-60E9AC8B4580}"/>
                </a:ext>
              </a:extLst>
            </p:cNvPr>
            <p:cNvPicPr>
              <a:picLocks noChangeAspect="1"/>
            </p:cNvPicPr>
            <p:nvPr/>
          </p:nvPicPr>
          <p:blipFill>
            <a:blip r:embed="rId9"/>
            <a:stretch>
              <a:fillRect/>
            </a:stretch>
          </p:blipFill>
          <p:spPr>
            <a:xfrm>
              <a:off x="10130534" y="4363652"/>
              <a:ext cx="1680426" cy="925803"/>
            </a:xfrm>
            <a:prstGeom prst="rect">
              <a:avLst/>
            </a:prstGeom>
            <a:scene3d>
              <a:camera prst="perspectiveContrastingLeftFacing">
                <a:rot lat="1222582" lon="2596860" rev="21376262"/>
              </a:camera>
              <a:lightRig rig="threePt" dir="t"/>
            </a:scene3d>
          </p:spPr>
        </p:pic>
        <p:pic>
          <p:nvPicPr>
            <p:cNvPr id="34" name="Picture 33">
              <a:extLst>
                <a:ext uri="{FF2B5EF4-FFF2-40B4-BE49-F238E27FC236}">
                  <a16:creationId xmlns:a16="http://schemas.microsoft.com/office/drawing/2014/main" id="{F411CD27-6851-454C-A9A9-A5309A15208E}"/>
                </a:ext>
              </a:extLst>
            </p:cNvPr>
            <p:cNvPicPr>
              <a:picLocks noChangeAspect="1"/>
            </p:cNvPicPr>
            <p:nvPr/>
          </p:nvPicPr>
          <p:blipFill>
            <a:blip r:embed="rId10"/>
            <a:stretch>
              <a:fillRect/>
            </a:stretch>
          </p:blipFill>
          <p:spPr>
            <a:xfrm>
              <a:off x="9483757" y="4588252"/>
              <a:ext cx="983219" cy="925803"/>
            </a:xfrm>
            <a:prstGeom prst="rect">
              <a:avLst/>
            </a:prstGeom>
            <a:scene3d>
              <a:camera prst="isometricOffAxis2Left">
                <a:rot lat="2574996" lon="1931512" rev="126451"/>
              </a:camera>
              <a:lightRig rig="threePt" dir="t"/>
            </a:scene3d>
          </p:spPr>
        </p:pic>
      </p:grpSp>
      <p:cxnSp>
        <p:nvCxnSpPr>
          <p:cNvPr id="31" name="Straight Arrow Connector 30">
            <a:extLst>
              <a:ext uri="{FF2B5EF4-FFF2-40B4-BE49-F238E27FC236}">
                <a16:creationId xmlns:a16="http://schemas.microsoft.com/office/drawing/2014/main" id="{97938949-5FF3-45FC-9CF1-22926C06D01C}"/>
              </a:ext>
            </a:extLst>
          </p:cNvPr>
          <p:cNvCxnSpPr>
            <a:cxnSpLocks/>
          </p:cNvCxnSpPr>
          <p:nvPr/>
        </p:nvCxnSpPr>
        <p:spPr>
          <a:xfrm flipH="1" flipV="1">
            <a:off x="7213012" y="3122056"/>
            <a:ext cx="2310285" cy="1383092"/>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8306498-B9C6-4B13-95D5-50281C2B63FB}"/>
              </a:ext>
            </a:extLst>
          </p:cNvPr>
          <p:cNvCxnSpPr>
            <a:cxnSpLocks/>
          </p:cNvCxnSpPr>
          <p:nvPr/>
        </p:nvCxnSpPr>
        <p:spPr>
          <a:xfrm>
            <a:off x="7016675" y="3383124"/>
            <a:ext cx="2506620" cy="1496198"/>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5C56B4F-73E3-41E7-9848-1ACBA5936973}"/>
              </a:ext>
            </a:extLst>
          </p:cNvPr>
          <p:cNvSpPr txBox="1"/>
          <p:nvPr/>
        </p:nvSpPr>
        <p:spPr>
          <a:xfrm>
            <a:off x="8737941" y="6240025"/>
            <a:ext cx="3458070" cy="369332"/>
          </a:xfrm>
          <a:prstGeom prst="rect">
            <a:avLst/>
          </a:prstGeom>
          <a:noFill/>
        </p:spPr>
        <p:txBody>
          <a:bodyPr wrap="square" rtlCol="0">
            <a:spAutoFit/>
          </a:bodyPr>
          <a:lstStyle/>
          <a:p>
            <a:r>
              <a:rPr lang="en-US" dirty="0"/>
              <a:t>Wildfire Detection Web Client</a:t>
            </a:r>
          </a:p>
        </p:txBody>
      </p:sp>
      <p:sp>
        <p:nvSpPr>
          <p:cNvPr id="44" name="TextBox 43">
            <a:extLst>
              <a:ext uri="{FF2B5EF4-FFF2-40B4-BE49-F238E27FC236}">
                <a16:creationId xmlns:a16="http://schemas.microsoft.com/office/drawing/2014/main" id="{07B79012-2DA8-405A-959D-F160462DE171}"/>
              </a:ext>
            </a:extLst>
          </p:cNvPr>
          <p:cNvSpPr txBox="1"/>
          <p:nvPr/>
        </p:nvSpPr>
        <p:spPr>
          <a:xfrm rot="1836885">
            <a:off x="7234555" y="3550774"/>
            <a:ext cx="2578814" cy="369332"/>
          </a:xfrm>
          <a:prstGeom prst="rect">
            <a:avLst/>
          </a:prstGeom>
          <a:noFill/>
        </p:spPr>
        <p:txBody>
          <a:bodyPr wrap="square" rtlCol="0">
            <a:spAutoFit/>
          </a:bodyPr>
          <a:lstStyle/>
          <a:p>
            <a:r>
              <a:rPr lang="en-US" dirty="0"/>
              <a:t>Image Evaluation Request</a:t>
            </a:r>
          </a:p>
        </p:txBody>
      </p:sp>
      <p:sp>
        <p:nvSpPr>
          <p:cNvPr id="47" name="TextBox 46">
            <a:extLst>
              <a:ext uri="{FF2B5EF4-FFF2-40B4-BE49-F238E27FC236}">
                <a16:creationId xmlns:a16="http://schemas.microsoft.com/office/drawing/2014/main" id="{03722321-154E-4118-A63A-13BA4CB36EC0}"/>
              </a:ext>
            </a:extLst>
          </p:cNvPr>
          <p:cNvSpPr txBox="1"/>
          <p:nvPr/>
        </p:nvSpPr>
        <p:spPr>
          <a:xfrm rot="1844264">
            <a:off x="6773906" y="4031127"/>
            <a:ext cx="2726612" cy="369332"/>
          </a:xfrm>
          <a:prstGeom prst="rect">
            <a:avLst/>
          </a:prstGeom>
          <a:noFill/>
        </p:spPr>
        <p:txBody>
          <a:bodyPr wrap="square" rtlCol="0">
            <a:spAutoFit/>
          </a:bodyPr>
          <a:lstStyle/>
          <a:p>
            <a:r>
              <a:rPr lang="en-US" dirty="0"/>
              <a:t>Image Evaluation response</a:t>
            </a:r>
          </a:p>
        </p:txBody>
      </p:sp>
      <p:grpSp>
        <p:nvGrpSpPr>
          <p:cNvPr id="48" name="Group 47">
            <a:extLst>
              <a:ext uri="{FF2B5EF4-FFF2-40B4-BE49-F238E27FC236}">
                <a16:creationId xmlns:a16="http://schemas.microsoft.com/office/drawing/2014/main" id="{E0E9E2B2-0917-4AC0-8709-4B6C7988E38E}"/>
              </a:ext>
            </a:extLst>
          </p:cNvPr>
          <p:cNvGrpSpPr/>
          <p:nvPr/>
        </p:nvGrpSpPr>
        <p:grpSpPr>
          <a:xfrm>
            <a:off x="695858" y="4181585"/>
            <a:ext cx="2348541" cy="2338261"/>
            <a:chOff x="1596415" y="4575034"/>
            <a:chExt cx="1659321" cy="1659321"/>
          </a:xfrm>
        </p:grpSpPr>
        <p:pic>
          <p:nvPicPr>
            <p:cNvPr id="40" name="Graphic 39" descr="Monitor outline">
              <a:extLst>
                <a:ext uri="{FF2B5EF4-FFF2-40B4-BE49-F238E27FC236}">
                  <a16:creationId xmlns:a16="http://schemas.microsoft.com/office/drawing/2014/main" id="{D6509640-496B-4B4E-8F38-CB58F5EC6F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6415" y="4575034"/>
              <a:ext cx="1659321" cy="1659321"/>
            </a:xfrm>
            <a:prstGeom prst="rect">
              <a:avLst/>
            </a:prstGeom>
          </p:spPr>
        </p:pic>
        <p:pic>
          <p:nvPicPr>
            <p:cNvPr id="46" name="Picture 45">
              <a:extLst>
                <a:ext uri="{FF2B5EF4-FFF2-40B4-BE49-F238E27FC236}">
                  <a16:creationId xmlns:a16="http://schemas.microsoft.com/office/drawing/2014/main" id="{02E3489F-160A-4880-B8BB-22A5A111EB79}"/>
                </a:ext>
              </a:extLst>
            </p:cNvPr>
            <p:cNvPicPr>
              <a:picLocks noChangeAspect="1"/>
            </p:cNvPicPr>
            <p:nvPr/>
          </p:nvPicPr>
          <p:blipFill>
            <a:blip r:embed="rId13"/>
            <a:stretch>
              <a:fillRect/>
            </a:stretch>
          </p:blipFill>
          <p:spPr>
            <a:xfrm>
              <a:off x="1768475" y="4851843"/>
              <a:ext cx="1327670" cy="901257"/>
            </a:xfrm>
            <a:prstGeom prst="rect">
              <a:avLst/>
            </a:prstGeom>
          </p:spPr>
        </p:pic>
      </p:grpSp>
      <p:sp>
        <p:nvSpPr>
          <p:cNvPr id="55" name="TextBox 54">
            <a:extLst>
              <a:ext uri="{FF2B5EF4-FFF2-40B4-BE49-F238E27FC236}">
                <a16:creationId xmlns:a16="http://schemas.microsoft.com/office/drawing/2014/main" id="{C503B3B4-12D2-4AFE-ACF4-E5957BC92F64}"/>
              </a:ext>
            </a:extLst>
          </p:cNvPr>
          <p:cNvSpPr txBox="1"/>
          <p:nvPr/>
        </p:nvSpPr>
        <p:spPr>
          <a:xfrm>
            <a:off x="640351" y="6240025"/>
            <a:ext cx="3458070" cy="369332"/>
          </a:xfrm>
          <a:prstGeom prst="rect">
            <a:avLst/>
          </a:prstGeom>
          <a:noFill/>
        </p:spPr>
        <p:txBody>
          <a:bodyPr wrap="square" rtlCol="0">
            <a:spAutoFit/>
          </a:bodyPr>
          <a:lstStyle/>
          <a:p>
            <a:r>
              <a:rPr lang="en-US" dirty="0"/>
              <a:t>ALERT Wildfire webcam</a:t>
            </a:r>
          </a:p>
        </p:txBody>
      </p:sp>
      <p:cxnSp>
        <p:nvCxnSpPr>
          <p:cNvPr id="56" name="Straight Arrow Connector 55">
            <a:extLst>
              <a:ext uri="{FF2B5EF4-FFF2-40B4-BE49-F238E27FC236}">
                <a16:creationId xmlns:a16="http://schemas.microsoft.com/office/drawing/2014/main" id="{5ED097C4-385A-435C-ACF0-5F12BDFC509E}"/>
              </a:ext>
            </a:extLst>
          </p:cNvPr>
          <p:cNvCxnSpPr>
            <a:cxnSpLocks/>
          </p:cNvCxnSpPr>
          <p:nvPr/>
        </p:nvCxnSpPr>
        <p:spPr>
          <a:xfrm flipV="1">
            <a:off x="1878952" y="3305689"/>
            <a:ext cx="343722" cy="1189542"/>
          </a:xfrm>
          <a:prstGeom prst="straightConnector1">
            <a:avLst/>
          </a:prstGeom>
          <a:ln>
            <a:solidFill>
              <a:schemeClr val="tx2"/>
            </a:solidFill>
            <a:headEnd type="triangle" w="lg" len="lg"/>
            <a:tailEnd type="triangle" w="lg"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DDA172D6-8015-434D-B2CB-16829BBD2D66}"/>
              </a:ext>
            </a:extLst>
          </p:cNvPr>
          <p:cNvSpPr txBox="1"/>
          <p:nvPr/>
        </p:nvSpPr>
        <p:spPr>
          <a:xfrm>
            <a:off x="560512" y="4006651"/>
            <a:ext cx="2823402" cy="369332"/>
          </a:xfrm>
          <a:prstGeom prst="rect">
            <a:avLst/>
          </a:prstGeom>
          <a:noFill/>
        </p:spPr>
        <p:txBody>
          <a:bodyPr wrap="square" rtlCol="0">
            <a:spAutoFit/>
          </a:bodyPr>
          <a:lstStyle/>
          <a:p>
            <a:r>
              <a:rPr lang="en-US" dirty="0"/>
              <a:t>Scrape current camera image</a:t>
            </a:r>
          </a:p>
        </p:txBody>
      </p:sp>
      <p:pic>
        <p:nvPicPr>
          <p:cNvPr id="64" name="Picture 63">
            <a:extLst>
              <a:ext uri="{FF2B5EF4-FFF2-40B4-BE49-F238E27FC236}">
                <a16:creationId xmlns:a16="http://schemas.microsoft.com/office/drawing/2014/main" id="{EEBA0709-FB4D-4D38-A658-CE881688728A}"/>
              </a:ext>
            </a:extLst>
          </p:cNvPr>
          <p:cNvPicPr>
            <a:picLocks noChangeAspect="1"/>
          </p:cNvPicPr>
          <p:nvPr/>
        </p:nvPicPr>
        <p:blipFill>
          <a:blip r:embed="rId14"/>
          <a:stretch>
            <a:fillRect/>
          </a:stretch>
        </p:blipFill>
        <p:spPr>
          <a:xfrm>
            <a:off x="3877796" y="2805050"/>
            <a:ext cx="1267160" cy="299063"/>
          </a:xfrm>
          <a:prstGeom prst="rect">
            <a:avLst/>
          </a:prstGeom>
          <a:ln>
            <a:solidFill>
              <a:schemeClr val="bg2"/>
            </a:solidFill>
          </a:ln>
        </p:spPr>
      </p:pic>
      <p:pic>
        <p:nvPicPr>
          <p:cNvPr id="66" name="Picture 65">
            <a:extLst>
              <a:ext uri="{FF2B5EF4-FFF2-40B4-BE49-F238E27FC236}">
                <a16:creationId xmlns:a16="http://schemas.microsoft.com/office/drawing/2014/main" id="{9515DA33-0532-4375-BB5E-E25C75B7FA64}"/>
              </a:ext>
            </a:extLst>
          </p:cNvPr>
          <p:cNvPicPr>
            <a:picLocks noChangeAspect="1"/>
          </p:cNvPicPr>
          <p:nvPr/>
        </p:nvPicPr>
        <p:blipFill>
          <a:blip r:embed="rId15"/>
          <a:stretch>
            <a:fillRect/>
          </a:stretch>
        </p:blipFill>
        <p:spPr>
          <a:xfrm>
            <a:off x="5252184" y="2786076"/>
            <a:ext cx="933688" cy="328144"/>
          </a:xfrm>
          <a:prstGeom prst="rect">
            <a:avLst/>
          </a:prstGeom>
        </p:spPr>
      </p:pic>
    </p:spTree>
    <p:extLst>
      <p:ext uri="{BB962C8B-B14F-4D97-AF65-F5344CB8AC3E}">
        <p14:creationId xmlns:p14="http://schemas.microsoft.com/office/powerpoint/2010/main" val="381669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873DA5-910C-4993-A3F1-E10A7380A7EC}"/>
              </a:ext>
            </a:extLst>
          </p:cNvPr>
          <p:cNvPicPr>
            <a:picLocks noChangeAspect="1"/>
          </p:cNvPicPr>
          <p:nvPr/>
        </p:nvPicPr>
        <p:blipFill>
          <a:blip r:embed="rId3"/>
          <a:stretch>
            <a:fillRect/>
          </a:stretch>
        </p:blipFill>
        <p:spPr>
          <a:xfrm>
            <a:off x="0" y="991456"/>
            <a:ext cx="12185014" cy="5866544"/>
          </a:xfrm>
          <a:prstGeom prst="rect">
            <a:avLst/>
          </a:prstGeom>
        </p:spPr>
      </p:pic>
      <p:sp>
        <p:nvSpPr>
          <p:cNvPr id="4" name="Title 4">
            <a:extLst>
              <a:ext uri="{FF2B5EF4-FFF2-40B4-BE49-F238E27FC236}">
                <a16:creationId xmlns:a16="http://schemas.microsoft.com/office/drawing/2014/main" id="{ECCAAD23-7182-43EB-9D0E-E83A47044178}"/>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DEMO</a:t>
            </a:r>
            <a:endParaRPr lang="en-US" sz="2000" dirty="0"/>
          </a:p>
        </p:txBody>
      </p:sp>
    </p:spTree>
    <p:extLst>
      <p:ext uri="{BB962C8B-B14F-4D97-AF65-F5344CB8AC3E}">
        <p14:creationId xmlns:p14="http://schemas.microsoft.com/office/powerpoint/2010/main" val="138962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normAutofit fontScale="90000"/>
          </a:bodyPr>
          <a:lstStyle/>
          <a:p>
            <a:r>
              <a:rPr lang="en-US" dirty="0"/>
              <a:t>Thanks!</a:t>
            </a:r>
          </a:p>
        </p:txBody>
      </p:sp>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normAutofit lnSpcReduction="10000"/>
          </a:bodyPr>
          <a:lstStyle/>
          <a:p>
            <a:r>
              <a:rPr lang="en-US" dirty="0"/>
              <a:t>Margaret Thorpe</a:t>
            </a:r>
          </a:p>
        </p:txBody>
      </p:sp>
      <p:sp>
        <p:nvSpPr>
          <p:cNvPr id="8" name="Text Placeholder 7">
            <a:extLst>
              <a:ext uri="{FF2B5EF4-FFF2-40B4-BE49-F238E27FC236}">
                <a16:creationId xmlns:a16="http://schemas.microsoft.com/office/drawing/2014/main" id="{2D78387A-D25C-4165-9DF6-D6E3E0BDAFC1}"/>
              </a:ext>
            </a:extLst>
          </p:cNvPr>
          <p:cNvSpPr>
            <a:spLocks noGrp="1"/>
          </p:cNvSpPr>
          <p:nvPr>
            <p:ph type="body" sz="quarter" idx="33"/>
          </p:nvPr>
        </p:nvSpPr>
        <p:spPr/>
        <p:txBody>
          <a:bodyPr>
            <a:normAutofit fontScale="92500" lnSpcReduction="20000"/>
          </a:bodyPr>
          <a:lstStyle/>
          <a:p>
            <a:r>
              <a:rPr lang="en-US" dirty="0"/>
              <a:t>Wildfire Lookout</a:t>
            </a:r>
          </a:p>
        </p:txBody>
      </p:sp>
      <p:sp>
        <p:nvSpPr>
          <p:cNvPr id="7" name="Text Placeholder 6">
            <a:extLst>
              <a:ext uri="{FF2B5EF4-FFF2-40B4-BE49-F238E27FC236}">
                <a16:creationId xmlns:a16="http://schemas.microsoft.com/office/drawing/2014/main" id="{E193BE18-C7A1-49A0-961F-EF3DA2E43863}"/>
              </a:ext>
            </a:extLst>
          </p:cNvPr>
          <p:cNvSpPr>
            <a:spLocks noGrp="1"/>
          </p:cNvSpPr>
          <p:nvPr>
            <p:ph type="body" sz="quarter" idx="16"/>
          </p:nvPr>
        </p:nvSpPr>
        <p:spPr/>
        <p:txBody>
          <a:bodyPr/>
          <a:lstStyle/>
          <a:p>
            <a:r>
              <a:rPr lang="en-US" dirty="0"/>
              <a:t>Image data queen. Neural net whisperer.</a:t>
            </a:r>
            <a:endParaRPr lang="en-US" noProof="1"/>
          </a:p>
          <a:p>
            <a:endParaRPr lang="en-US" dirty="0"/>
          </a:p>
        </p:txBody>
      </p:sp>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normAutofit lnSpcReduction="10000"/>
          </a:bodyPr>
          <a:lstStyle/>
          <a:p>
            <a:r>
              <a:rPr lang="en-US" dirty="0"/>
              <a:t>Michael Regpala</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normAutofit fontScale="92500" lnSpcReduction="20000"/>
          </a:bodyPr>
          <a:lstStyle/>
          <a:p>
            <a:r>
              <a:rPr lang="en-US" dirty="0"/>
              <a:t>Wildfire Spotter</a:t>
            </a:r>
          </a:p>
        </p:txBody>
      </p:sp>
      <p:sp>
        <p:nvSpPr>
          <p:cNvPr id="11" name="Text Placeholder 10">
            <a:extLst>
              <a:ext uri="{FF2B5EF4-FFF2-40B4-BE49-F238E27FC236}">
                <a16:creationId xmlns:a16="http://schemas.microsoft.com/office/drawing/2014/main" id="{6A3749A7-1EE7-44BF-8B36-93BE1DBD3725}"/>
              </a:ext>
            </a:extLst>
          </p:cNvPr>
          <p:cNvSpPr>
            <a:spLocks noGrp="1"/>
          </p:cNvSpPr>
          <p:nvPr>
            <p:ph type="body" sz="quarter" idx="36"/>
          </p:nvPr>
        </p:nvSpPr>
        <p:spPr/>
        <p:txBody>
          <a:bodyPr/>
          <a:lstStyle/>
          <a:p>
            <a:r>
              <a:rPr lang="en-US" dirty="0"/>
              <a:t>Database/Reporting/Analytics specialist, data wrangler, solution architect.</a:t>
            </a:r>
            <a:endParaRPr lang="en-US" noProof="1"/>
          </a:p>
          <a:p>
            <a:endParaRPr lang="en-US" dirty="0"/>
          </a:p>
        </p:txBody>
      </p:sp>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a:normAutofit lnSpcReduction="10000"/>
          </a:bodyPr>
          <a:lstStyle/>
          <a:p>
            <a:r>
              <a:rPr lang="en-US" dirty="0"/>
              <a:t>Efrain Lopez</a:t>
            </a:r>
          </a:p>
        </p:txBody>
      </p:sp>
      <p:sp>
        <p:nvSpPr>
          <p:cNvPr id="16" name="Text Placehold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a:normAutofit fontScale="92500" lnSpcReduction="20000"/>
          </a:bodyPr>
          <a:lstStyle/>
          <a:p>
            <a:r>
              <a:rPr lang="en-US" dirty="0"/>
              <a:t>Wildfire Scout</a:t>
            </a:r>
          </a:p>
        </p:txBody>
      </p:sp>
      <p:sp>
        <p:nvSpPr>
          <p:cNvPr id="15" name="Text Placeholder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a:lstStyle/>
          <a:p>
            <a:r>
              <a:rPr lang="en-US" dirty="0"/>
              <a:t>Data analyst, web developer. Extraction master.</a:t>
            </a:r>
          </a:p>
        </p:txBody>
      </p:sp>
      <p:sp>
        <p:nvSpPr>
          <p:cNvPr id="46" name="Oval 45">
            <a:extLst>
              <a:ext uri="{FF2B5EF4-FFF2-40B4-BE49-F238E27FC236}">
                <a16:creationId xmlns:a16="http://schemas.microsoft.com/office/drawing/2014/main" id="{0DBA899A-53BF-4DD7-9AB9-0BDD4D947230}"/>
              </a:ext>
              <a:ext uri="{C183D7F6-B498-43B3-948B-1728B52AA6E4}">
                <adec:decorative xmlns:adec="http://schemas.microsoft.com/office/drawing/2017/decorative" val="1"/>
              </a:ext>
            </a:extLst>
          </p:cNvPr>
          <p:cNvSpPr/>
          <p:nvPr/>
        </p:nvSpPr>
        <p:spPr>
          <a:xfrm>
            <a:off x="7664903" y="2710214"/>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Placeholder 18" descr="A person smiling for the camera&#10;&#10;Description automatically generated with medium confidence">
            <a:extLst>
              <a:ext uri="{FF2B5EF4-FFF2-40B4-BE49-F238E27FC236}">
                <a16:creationId xmlns:a16="http://schemas.microsoft.com/office/drawing/2014/main" id="{8750B36B-1AD1-428F-90E1-E222954955F5}"/>
              </a:ext>
            </a:extLst>
          </p:cNvPr>
          <p:cNvPicPr>
            <a:picLocks noGrp="1" noChangeAspect="1"/>
          </p:cNvPicPr>
          <p:nvPr>
            <p:ph type="pic" sz="quarter" idx="14"/>
          </p:nvPr>
        </p:nvPicPr>
        <p:blipFill>
          <a:blip r:embed="rId3"/>
          <a:srcRect l="70" r="70"/>
          <a:stretch>
            <a:fillRect/>
          </a:stretch>
        </p:blipFill>
        <p:spPr>
          <a:ln>
            <a:solidFill>
              <a:schemeClr val="bg2"/>
            </a:solidFill>
          </a:ln>
        </p:spPr>
      </p:pic>
      <p:pic>
        <p:nvPicPr>
          <p:cNvPr id="26" name="Picture Placeholder 25" descr="A picture containing outdoor, sky, person, person&#10;&#10;Description automatically generated">
            <a:extLst>
              <a:ext uri="{FF2B5EF4-FFF2-40B4-BE49-F238E27FC236}">
                <a16:creationId xmlns:a16="http://schemas.microsoft.com/office/drawing/2014/main" id="{3EC6038F-46D8-4776-BB53-93ADAACC3F30}"/>
              </a:ext>
            </a:extLst>
          </p:cNvPr>
          <p:cNvPicPr>
            <a:picLocks noGrp="1" noChangeAspect="1"/>
          </p:cNvPicPr>
          <p:nvPr>
            <p:ph type="pic" sz="quarter" idx="38"/>
          </p:nvPr>
        </p:nvPicPr>
        <p:blipFill>
          <a:blip r:embed="rId4"/>
          <a:srcRect/>
          <a:stretch>
            <a:fillRect/>
          </a:stretch>
        </p:blipFill>
        <p:spPr/>
      </p:pic>
      <p:pic>
        <p:nvPicPr>
          <p:cNvPr id="30" name="Picture Placeholder 29" descr="A person wearing glasses&#10;&#10;Description automatically generated with medium confidence">
            <a:extLst>
              <a:ext uri="{FF2B5EF4-FFF2-40B4-BE49-F238E27FC236}">
                <a16:creationId xmlns:a16="http://schemas.microsoft.com/office/drawing/2014/main" id="{D6D89E41-2FE9-408B-8F57-EB6385413180}"/>
              </a:ext>
            </a:extLst>
          </p:cNvPr>
          <p:cNvPicPr>
            <a:picLocks noGrp="1" noChangeAspect="1"/>
          </p:cNvPicPr>
          <p:nvPr>
            <p:ph type="pic" sz="quarter" idx="34"/>
          </p:nvPr>
        </p:nvPicPr>
        <p:blipFill>
          <a:blip r:embed="rId5"/>
          <a:srcRect/>
          <a:stretch>
            <a:fillRect/>
          </a:stretch>
        </p:blipFill>
        <p:spPr>
          <a:ln w="63500">
            <a:solidFill>
              <a:schemeClr val="bg2"/>
            </a:solidFill>
          </a:ln>
        </p:spPr>
      </p:pic>
    </p:spTree>
    <p:extLst>
      <p:ext uri="{BB962C8B-B14F-4D97-AF65-F5344CB8AC3E}">
        <p14:creationId xmlns:p14="http://schemas.microsoft.com/office/powerpoint/2010/main" val="824717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AFAE39B-CCE0-45C9-A283-942BD0572DFF}"/>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False Positives</a:t>
            </a:r>
            <a:br>
              <a:rPr lang="en-US" sz="3200" dirty="0"/>
            </a:br>
            <a:r>
              <a:rPr lang="en-US" sz="2000" dirty="0"/>
              <a:t>Also some real head scratchers</a:t>
            </a:r>
          </a:p>
        </p:txBody>
      </p:sp>
      <p:pic>
        <p:nvPicPr>
          <p:cNvPr id="4" name="Picture 3">
            <a:extLst>
              <a:ext uri="{FF2B5EF4-FFF2-40B4-BE49-F238E27FC236}">
                <a16:creationId xmlns:a16="http://schemas.microsoft.com/office/drawing/2014/main" id="{EEC70C9A-7216-4E77-8E53-1B2D7E149CBC}"/>
              </a:ext>
            </a:extLst>
          </p:cNvPr>
          <p:cNvPicPr>
            <a:picLocks noChangeAspect="1"/>
          </p:cNvPicPr>
          <p:nvPr/>
        </p:nvPicPr>
        <p:blipFill>
          <a:blip r:embed="rId2"/>
          <a:stretch>
            <a:fillRect/>
          </a:stretch>
        </p:blipFill>
        <p:spPr>
          <a:xfrm>
            <a:off x="-3184" y="0"/>
            <a:ext cx="2343477" cy="2295845"/>
          </a:xfrm>
          <a:prstGeom prst="rect">
            <a:avLst/>
          </a:prstGeom>
        </p:spPr>
      </p:pic>
      <p:pic>
        <p:nvPicPr>
          <p:cNvPr id="6" name="Picture 5">
            <a:extLst>
              <a:ext uri="{FF2B5EF4-FFF2-40B4-BE49-F238E27FC236}">
                <a16:creationId xmlns:a16="http://schemas.microsoft.com/office/drawing/2014/main" id="{E96D3ABF-C915-431E-A914-2E0F941D6730}"/>
              </a:ext>
            </a:extLst>
          </p:cNvPr>
          <p:cNvPicPr>
            <a:picLocks noChangeAspect="1"/>
          </p:cNvPicPr>
          <p:nvPr/>
        </p:nvPicPr>
        <p:blipFill>
          <a:blip r:embed="rId3"/>
          <a:stretch>
            <a:fillRect/>
          </a:stretch>
        </p:blipFill>
        <p:spPr>
          <a:xfrm>
            <a:off x="46223" y="2490622"/>
            <a:ext cx="2353003" cy="2372056"/>
          </a:xfrm>
          <a:prstGeom prst="rect">
            <a:avLst/>
          </a:prstGeom>
        </p:spPr>
      </p:pic>
      <p:pic>
        <p:nvPicPr>
          <p:cNvPr id="8" name="Picture 7">
            <a:extLst>
              <a:ext uri="{FF2B5EF4-FFF2-40B4-BE49-F238E27FC236}">
                <a16:creationId xmlns:a16="http://schemas.microsoft.com/office/drawing/2014/main" id="{2DD34971-A803-4BE0-8DA7-F83AB8BDCDBB}"/>
              </a:ext>
            </a:extLst>
          </p:cNvPr>
          <p:cNvPicPr>
            <a:picLocks noChangeAspect="1"/>
          </p:cNvPicPr>
          <p:nvPr/>
        </p:nvPicPr>
        <p:blipFill>
          <a:blip r:embed="rId4"/>
          <a:stretch>
            <a:fillRect/>
          </a:stretch>
        </p:blipFill>
        <p:spPr>
          <a:xfrm>
            <a:off x="2549944" y="4257664"/>
            <a:ext cx="2353003" cy="2381582"/>
          </a:xfrm>
          <a:prstGeom prst="rect">
            <a:avLst/>
          </a:prstGeom>
        </p:spPr>
      </p:pic>
      <p:pic>
        <p:nvPicPr>
          <p:cNvPr id="10" name="Picture 9">
            <a:extLst>
              <a:ext uri="{FF2B5EF4-FFF2-40B4-BE49-F238E27FC236}">
                <a16:creationId xmlns:a16="http://schemas.microsoft.com/office/drawing/2014/main" id="{E07D828A-1131-4B62-9DA1-40F748B82686}"/>
              </a:ext>
            </a:extLst>
          </p:cNvPr>
          <p:cNvPicPr>
            <a:picLocks noChangeAspect="1"/>
          </p:cNvPicPr>
          <p:nvPr/>
        </p:nvPicPr>
        <p:blipFill>
          <a:blip r:embed="rId5"/>
          <a:stretch>
            <a:fillRect/>
          </a:stretch>
        </p:blipFill>
        <p:spPr>
          <a:xfrm>
            <a:off x="2549944" y="1752601"/>
            <a:ext cx="2391109" cy="2353003"/>
          </a:xfrm>
          <a:prstGeom prst="rect">
            <a:avLst/>
          </a:prstGeom>
        </p:spPr>
      </p:pic>
      <p:pic>
        <p:nvPicPr>
          <p:cNvPr id="12" name="Picture 11">
            <a:extLst>
              <a:ext uri="{FF2B5EF4-FFF2-40B4-BE49-F238E27FC236}">
                <a16:creationId xmlns:a16="http://schemas.microsoft.com/office/drawing/2014/main" id="{10D4CF8E-DF17-472E-8DB6-AF21B13F4F35}"/>
              </a:ext>
            </a:extLst>
          </p:cNvPr>
          <p:cNvPicPr>
            <a:picLocks noChangeAspect="1"/>
          </p:cNvPicPr>
          <p:nvPr/>
        </p:nvPicPr>
        <p:blipFill>
          <a:blip r:embed="rId6"/>
          <a:stretch>
            <a:fillRect/>
          </a:stretch>
        </p:blipFill>
        <p:spPr>
          <a:xfrm>
            <a:off x="7451764" y="2500148"/>
            <a:ext cx="2381582" cy="2353003"/>
          </a:xfrm>
          <a:prstGeom prst="rect">
            <a:avLst/>
          </a:prstGeom>
        </p:spPr>
      </p:pic>
      <p:pic>
        <p:nvPicPr>
          <p:cNvPr id="14" name="Picture 13">
            <a:extLst>
              <a:ext uri="{FF2B5EF4-FFF2-40B4-BE49-F238E27FC236}">
                <a16:creationId xmlns:a16="http://schemas.microsoft.com/office/drawing/2014/main" id="{BC6C5A11-2147-43A6-8B14-288BAE023579}"/>
              </a:ext>
            </a:extLst>
          </p:cNvPr>
          <p:cNvPicPr>
            <a:picLocks noChangeAspect="1"/>
          </p:cNvPicPr>
          <p:nvPr/>
        </p:nvPicPr>
        <p:blipFill>
          <a:blip r:embed="rId7"/>
          <a:stretch>
            <a:fillRect/>
          </a:stretch>
        </p:blipFill>
        <p:spPr>
          <a:xfrm>
            <a:off x="9871452" y="634878"/>
            <a:ext cx="2287395" cy="2294224"/>
          </a:xfrm>
          <a:prstGeom prst="rect">
            <a:avLst/>
          </a:prstGeom>
        </p:spPr>
      </p:pic>
      <p:pic>
        <p:nvPicPr>
          <p:cNvPr id="16" name="Picture 15">
            <a:extLst>
              <a:ext uri="{FF2B5EF4-FFF2-40B4-BE49-F238E27FC236}">
                <a16:creationId xmlns:a16="http://schemas.microsoft.com/office/drawing/2014/main" id="{D4A54447-4D46-4480-A719-8175456D8FC0}"/>
              </a:ext>
            </a:extLst>
          </p:cNvPr>
          <p:cNvPicPr>
            <a:picLocks noChangeAspect="1"/>
          </p:cNvPicPr>
          <p:nvPr/>
        </p:nvPicPr>
        <p:blipFill>
          <a:blip r:embed="rId8"/>
          <a:stretch>
            <a:fillRect/>
          </a:stretch>
        </p:blipFill>
        <p:spPr>
          <a:xfrm>
            <a:off x="5053588" y="4257664"/>
            <a:ext cx="2367093" cy="2353003"/>
          </a:xfrm>
          <a:prstGeom prst="rect">
            <a:avLst/>
          </a:prstGeom>
        </p:spPr>
      </p:pic>
      <p:pic>
        <p:nvPicPr>
          <p:cNvPr id="18" name="Picture 17">
            <a:extLst>
              <a:ext uri="{FF2B5EF4-FFF2-40B4-BE49-F238E27FC236}">
                <a16:creationId xmlns:a16="http://schemas.microsoft.com/office/drawing/2014/main" id="{78C50952-3D27-4419-94E5-83E63E7C0543}"/>
              </a:ext>
            </a:extLst>
          </p:cNvPr>
          <p:cNvPicPr>
            <a:picLocks noChangeAspect="1"/>
          </p:cNvPicPr>
          <p:nvPr/>
        </p:nvPicPr>
        <p:blipFill>
          <a:blip r:embed="rId9"/>
          <a:stretch>
            <a:fillRect/>
          </a:stretch>
        </p:blipFill>
        <p:spPr>
          <a:xfrm>
            <a:off x="9767247" y="4426030"/>
            <a:ext cx="2424753" cy="2431970"/>
          </a:xfrm>
          <a:prstGeom prst="rect">
            <a:avLst/>
          </a:prstGeom>
        </p:spPr>
      </p:pic>
      <p:pic>
        <p:nvPicPr>
          <p:cNvPr id="20" name="Picture 19">
            <a:extLst>
              <a:ext uri="{FF2B5EF4-FFF2-40B4-BE49-F238E27FC236}">
                <a16:creationId xmlns:a16="http://schemas.microsoft.com/office/drawing/2014/main" id="{0BE1F55A-5562-4105-97C4-746FADF9230E}"/>
              </a:ext>
            </a:extLst>
          </p:cNvPr>
          <p:cNvPicPr>
            <a:picLocks noChangeAspect="1"/>
          </p:cNvPicPr>
          <p:nvPr/>
        </p:nvPicPr>
        <p:blipFill>
          <a:blip r:embed="rId10"/>
          <a:stretch>
            <a:fillRect/>
          </a:stretch>
        </p:blipFill>
        <p:spPr>
          <a:xfrm>
            <a:off x="5070435" y="782333"/>
            <a:ext cx="2424753" cy="2381582"/>
          </a:xfrm>
          <a:prstGeom prst="rect">
            <a:avLst/>
          </a:prstGeom>
        </p:spPr>
      </p:pic>
    </p:spTree>
    <p:extLst>
      <p:ext uri="{BB962C8B-B14F-4D97-AF65-F5344CB8AC3E}">
        <p14:creationId xmlns:p14="http://schemas.microsoft.com/office/powerpoint/2010/main" val="311846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FAF36-D07E-43AF-B882-9D22F94ECDE2}"/>
              </a:ext>
            </a:extLst>
          </p:cNvPr>
          <p:cNvPicPr>
            <a:picLocks noChangeAspect="1"/>
          </p:cNvPicPr>
          <p:nvPr/>
        </p:nvPicPr>
        <p:blipFill>
          <a:blip r:embed="rId3"/>
          <a:stretch>
            <a:fillRect/>
          </a:stretch>
        </p:blipFill>
        <p:spPr>
          <a:xfrm>
            <a:off x="1617623" y="1368319"/>
            <a:ext cx="4057859" cy="4121362"/>
          </a:xfrm>
          <a:prstGeom prst="rect">
            <a:avLst/>
          </a:prstGeom>
        </p:spPr>
      </p:pic>
      <p:sp>
        <p:nvSpPr>
          <p:cNvPr id="4" name="Title 4">
            <a:extLst>
              <a:ext uri="{FF2B5EF4-FFF2-40B4-BE49-F238E27FC236}">
                <a16:creationId xmlns:a16="http://schemas.microsoft.com/office/drawing/2014/main" id="{38611489-C74B-4E89-95F1-FD884CBA9AAE}"/>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Leveraging our Ancestors</a:t>
            </a:r>
            <a:br>
              <a:rPr lang="en-US" sz="3200" dirty="0"/>
            </a:br>
            <a:r>
              <a:rPr lang="en-US" sz="2000" dirty="0"/>
              <a:t>Transfer Learning</a:t>
            </a:r>
          </a:p>
        </p:txBody>
      </p:sp>
      <p:pic>
        <p:nvPicPr>
          <p:cNvPr id="8" name="Picture 7">
            <a:extLst>
              <a:ext uri="{FF2B5EF4-FFF2-40B4-BE49-F238E27FC236}">
                <a16:creationId xmlns:a16="http://schemas.microsoft.com/office/drawing/2014/main" id="{DAB1F595-2E91-4D6E-BAE1-57A072404CCD}"/>
              </a:ext>
            </a:extLst>
          </p:cNvPr>
          <p:cNvPicPr>
            <a:picLocks noChangeAspect="1"/>
          </p:cNvPicPr>
          <p:nvPr/>
        </p:nvPicPr>
        <p:blipFill>
          <a:blip r:embed="rId4"/>
          <a:stretch>
            <a:fillRect/>
          </a:stretch>
        </p:blipFill>
        <p:spPr>
          <a:xfrm>
            <a:off x="8311291" y="3663285"/>
            <a:ext cx="3090824" cy="1826396"/>
          </a:xfrm>
          <a:prstGeom prst="rect">
            <a:avLst/>
          </a:prstGeom>
        </p:spPr>
      </p:pic>
      <p:sp>
        <p:nvSpPr>
          <p:cNvPr id="23" name="TextBox 22">
            <a:extLst>
              <a:ext uri="{FF2B5EF4-FFF2-40B4-BE49-F238E27FC236}">
                <a16:creationId xmlns:a16="http://schemas.microsoft.com/office/drawing/2014/main" id="{9281381F-7F78-4E23-B41C-940C5D22281C}"/>
              </a:ext>
            </a:extLst>
          </p:cNvPr>
          <p:cNvSpPr txBox="1"/>
          <p:nvPr/>
        </p:nvSpPr>
        <p:spPr>
          <a:xfrm>
            <a:off x="77822" y="1226685"/>
            <a:ext cx="1363012" cy="1077218"/>
          </a:xfrm>
          <a:prstGeom prst="rect">
            <a:avLst/>
          </a:prstGeom>
          <a:noFill/>
        </p:spPr>
        <p:txBody>
          <a:bodyPr wrap="square" rtlCol="0">
            <a:spAutoFit/>
          </a:bodyPr>
          <a:lstStyle/>
          <a:p>
            <a:pPr algn="r"/>
            <a:r>
              <a:rPr lang="en-US" sz="1600" dirty="0"/>
              <a:t>The Trained Base:</a:t>
            </a:r>
          </a:p>
          <a:p>
            <a:pPr algn="r"/>
            <a:r>
              <a:rPr lang="en-US" sz="1600" dirty="0"/>
              <a:t>  feature extraction</a:t>
            </a:r>
          </a:p>
        </p:txBody>
      </p:sp>
      <p:sp>
        <p:nvSpPr>
          <p:cNvPr id="25" name="Left Brace 24">
            <a:extLst>
              <a:ext uri="{FF2B5EF4-FFF2-40B4-BE49-F238E27FC236}">
                <a16:creationId xmlns:a16="http://schemas.microsoft.com/office/drawing/2014/main" id="{810E13BD-1EED-4044-9A06-870FFB56D1E0}"/>
              </a:ext>
            </a:extLst>
          </p:cNvPr>
          <p:cNvSpPr/>
          <p:nvPr/>
        </p:nvSpPr>
        <p:spPr>
          <a:xfrm>
            <a:off x="1444318" y="2305039"/>
            <a:ext cx="346610" cy="31846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861E695-5B7E-4CAE-955B-DC818A4863FC}"/>
              </a:ext>
            </a:extLst>
          </p:cNvPr>
          <p:cNvSpPr txBox="1"/>
          <p:nvPr/>
        </p:nvSpPr>
        <p:spPr>
          <a:xfrm>
            <a:off x="226974" y="3604972"/>
            <a:ext cx="1217344" cy="584775"/>
          </a:xfrm>
          <a:prstGeom prst="rect">
            <a:avLst/>
          </a:prstGeom>
          <a:noFill/>
        </p:spPr>
        <p:txBody>
          <a:bodyPr wrap="square" rtlCol="0">
            <a:spAutoFit/>
          </a:bodyPr>
          <a:lstStyle/>
          <a:p>
            <a:pPr algn="r"/>
            <a:r>
              <a:rPr lang="en-US" sz="1600" dirty="0"/>
              <a:t>The Head: Classification</a:t>
            </a:r>
          </a:p>
        </p:txBody>
      </p:sp>
      <p:pic>
        <p:nvPicPr>
          <p:cNvPr id="28" name="Picture 27">
            <a:extLst>
              <a:ext uri="{FF2B5EF4-FFF2-40B4-BE49-F238E27FC236}">
                <a16:creationId xmlns:a16="http://schemas.microsoft.com/office/drawing/2014/main" id="{3AEEBAEF-3D19-44B4-91E2-6514973AD023}"/>
              </a:ext>
            </a:extLst>
          </p:cNvPr>
          <p:cNvPicPr>
            <a:picLocks noChangeAspect="1"/>
          </p:cNvPicPr>
          <p:nvPr/>
        </p:nvPicPr>
        <p:blipFill>
          <a:blip r:embed="rId5"/>
          <a:stretch>
            <a:fillRect/>
          </a:stretch>
        </p:blipFill>
        <p:spPr>
          <a:xfrm>
            <a:off x="7826656" y="870975"/>
            <a:ext cx="3847569" cy="2792310"/>
          </a:xfrm>
          <a:prstGeom prst="rect">
            <a:avLst/>
          </a:prstGeom>
        </p:spPr>
      </p:pic>
      <p:pic>
        <p:nvPicPr>
          <p:cNvPr id="31" name="Picture 30">
            <a:extLst>
              <a:ext uri="{FF2B5EF4-FFF2-40B4-BE49-F238E27FC236}">
                <a16:creationId xmlns:a16="http://schemas.microsoft.com/office/drawing/2014/main" id="{3715B2EC-D5D1-49D0-B521-3884765724F8}"/>
              </a:ext>
            </a:extLst>
          </p:cNvPr>
          <p:cNvPicPr>
            <a:picLocks noChangeAspect="1"/>
          </p:cNvPicPr>
          <p:nvPr/>
        </p:nvPicPr>
        <p:blipFill>
          <a:blip r:embed="rId6"/>
          <a:stretch>
            <a:fillRect/>
          </a:stretch>
        </p:blipFill>
        <p:spPr>
          <a:xfrm>
            <a:off x="8058670" y="5449729"/>
            <a:ext cx="3771163" cy="1377673"/>
          </a:xfrm>
          <a:prstGeom prst="rect">
            <a:avLst/>
          </a:prstGeom>
          <a:ln>
            <a:solidFill>
              <a:schemeClr val="accent1"/>
            </a:solidFill>
          </a:ln>
        </p:spPr>
      </p:pic>
      <p:sp>
        <p:nvSpPr>
          <p:cNvPr id="32" name="TextBox 31">
            <a:extLst>
              <a:ext uri="{FF2B5EF4-FFF2-40B4-BE49-F238E27FC236}">
                <a16:creationId xmlns:a16="http://schemas.microsoft.com/office/drawing/2014/main" id="{F72CCDCA-7863-4982-80F4-C3E8289B2AF2}"/>
              </a:ext>
            </a:extLst>
          </p:cNvPr>
          <p:cNvSpPr txBox="1"/>
          <p:nvPr/>
        </p:nvSpPr>
        <p:spPr>
          <a:xfrm>
            <a:off x="1380281" y="729265"/>
            <a:ext cx="4295201" cy="707886"/>
          </a:xfrm>
          <a:prstGeom prst="rect">
            <a:avLst/>
          </a:prstGeom>
          <a:noFill/>
        </p:spPr>
        <p:txBody>
          <a:bodyPr wrap="square" rtlCol="0">
            <a:spAutoFit/>
          </a:bodyPr>
          <a:lstStyle/>
          <a:p>
            <a:pPr algn="ctr"/>
            <a:r>
              <a:rPr lang="en-US" dirty="0"/>
              <a:t> The </a:t>
            </a:r>
            <a:r>
              <a:rPr lang="en-US" sz="2000" dirty="0"/>
              <a:t>Wildfire Detection Convolutional Neural Net</a:t>
            </a:r>
          </a:p>
        </p:txBody>
      </p:sp>
      <p:sp>
        <p:nvSpPr>
          <p:cNvPr id="33" name="Oval 32">
            <a:extLst>
              <a:ext uri="{FF2B5EF4-FFF2-40B4-BE49-F238E27FC236}">
                <a16:creationId xmlns:a16="http://schemas.microsoft.com/office/drawing/2014/main" id="{DB1BFBF8-F2EB-45DC-97F3-C76BBB99F3EA}"/>
              </a:ext>
            </a:extLst>
          </p:cNvPr>
          <p:cNvSpPr/>
          <p:nvPr/>
        </p:nvSpPr>
        <p:spPr>
          <a:xfrm>
            <a:off x="1614139" y="1518082"/>
            <a:ext cx="1909289" cy="328473"/>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Curved 43">
            <a:extLst>
              <a:ext uri="{FF2B5EF4-FFF2-40B4-BE49-F238E27FC236}">
                <a16:creationId xmlns:a16="http://schemas.microsoft.com/office/drawing/2014/main" id="{02008421-E8B7-4704-BB5A-C52608DF3B0C}"/>
              </a:ext>
            </a:extLst>
          </p:cNvPr>
          <p:cNvCxnSpPr>
            <a:cxnSpLocks/>
          </p:cNvCxnSpPr>
          <p:nvPr/>
        </p:nvCxnSpPr>
        <p:spPr>
          <a:xfrm rot="16200000" flipH="1">
            <a:off x="5084616" y="-669277"/>
            <a:ext cx="347052" cy="5378717"/>
          </a:xfrm>
          <a:prstGeom prst="curved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4ABA82-8400-4D59-8B3B-7AED2277E87D}"/>
              </a:ext>
            </a:extLst>
          </p:cNvPr>
          <p:cNvCxnSpPr/>
          <p:nvPr/>
        </p:nvCxnSpPr>
        <p:spPr>
          <a:xfrm>
            <a:off x="6665681" y="1024646"/>
            <a:ext cx="0" cy="5457825"/>
          </a:xfrm>
          <a:prstGeom prst="line">
            <a:avLst/>
          </a:prstGeom>
          <a:ln w="15875">
            <a:solidFill>
              <a:schemeClr val="tx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675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CBB44F-3478-4BBC-A279-EB255346EEE4}"/>
              </a:ext>
            </a:extLst>
          </p:cNvPr>
          <p:cNvSpPr txBox="1"/>
          <p:nvPr/>
        </p:nvSpPr>
        <p:spPr>
          <a:xfrm>
            <a:off x="1266824" y="638175"/>
            <a:ext cx="9077326" cy="7017306"/>
          </a:xfrm>
          <a:prstGeom prst="rect">
            <a:avLst/>
          </a:prstGeom>
          <a:noFill/>
        </p:spPr>
        <p:txBody>
          <a:bodyPr wrap="square" rtlCol="0">
            <a:spAutoFit/>
          </a:bodyPr>
          <a:lstStyle/>
          <a:p>
            <a:r>
              <a:rPr lang="en-US" sz="2400" dirty="0"/>
              <a:t>Next Step: </a:t>
            </a:r>
          </a:p>
          <a:p>
            <a:r>
              <a:rPr lang="en-US" sz="2400" dirty="0"/>
              <a:t>Improve learning by augmenting training dataset with:</a:t>
            </a:r>
          </a:p>
          <a:p>
            <a:endParaRPr lang="en-US" sz="2400" dirty="0"/>
          </a:p>
          <a:p>
            <a:pPr marL="342900" indent="-342900">
              <a:buFont typeface="+mj-lt"/>
              <a:buAutoNum type="arabicPeriod"/>
            </a:pPr>
            <a:r>
              <a:rPr lang="en-US" dirty="0"/>
              <a:t>Clear false positives</a:t>
            </a:r>
          </a:p>
          <a:p>
            <a:pPr marL="800100" lvl="1" indent="-342900">
              <a:buFont typeface="+mj-lt"/>
              <a:buAutoNum type="arabicPeriod"/>
            </a:pPr>
            <a:r>
              <a:rPr lang="en-US" dirty="0"/>
              <a:t>Filter set to about 1500</a:t>
            </a:r>
          </a:p>
          <a:p>
            <a:pPr marL="342900" indent="-342900">
              <a:buFont typeface="+mj-lt"/>
              <a:buAutoNum type="arabicPeriod"/>
            </a:pPr>
            <a:r>
              <a:rPr lang="en-US" dirty="0"/>
              <a:t>Clear false negatives</a:t>
            </a:r>
          </a:p>
          <a:p>
            <a:pPr marL="800100" lvl="1" indent="-342900">
              <a:buFont typeface="+mj-lt"/>
              <a:buAutoNum type="arabicPeriod"/>
            </a:pPr>
            <a:r>
              <a:rPr lang="en-US" dirty="0"/>
              <a:t>Filter set to 50 or so</a:t>
            </a:r>
          </a:p>
          <a:p>
            <a:pPr marL="342900" indent="-342900">
              <a:buFont typeface="+mj-lt"/>
              <a:buAutoNum type="arabicPeriod"/>
            </a:pPr>
            <a:r>
              <a:rPr lang="en-US" dirty="0"/>
              <a:t>Additional </a:t>
            </a:r>
            <a:r>
              <a:rPr lang="en-US" dirty="0" err="1"/>
              <a:t>nosmoke</a:t>
            </a:r>
            <a:r>
              <a:rPr lang="en-US" dirty="0"/>
              <a:t> images</a:t>
            </a:r>
          </a:p>
          <a:p>
            <a:pPr marL="800100" lvl="1" indent="-342900">
              <a:buFont typeface="+mj-lt"/>
              <a:buAutoNum type="arabicPeriod"/>
            </a:pPr>
            <a:r>
              <a:rPr lang="en-US" dirty="0"/>
              <a:t>Train with a slightly unbalanced dataset (55/45)</a:t>
            </a:r>
          </a:p>
          <a:p>
            <a:pPr marL="342900" indent="-342900">
              <a:buFont typeface="+mj-lt"/>
              <a:buAutoNum type="arabicPeriod"/>
            </a:pPr>
            <a:r>
              <a:rPr lang="en-US" dirty="0"/>
              <a:t>Standout false positives from key fire sequences</a:t>
            </a:r>
          </a:p>
          <a:p>
            <a:pPr marL="342900" indent="-342900">
              <a:buFont typeface="+mj-lt"/>
              <a:buAutoNum type="arabicPeriod"/>
            </a:pPr>
            <a:r>
              <a:rPr lang="en-US" dirty="0"/>
              <a:t>Smoke &amp; </a:t>
            </a:r>
            <a:r>
              <a:rPr lang="en-US" dirty="0" err="1"/>
              <a:t>Nosmoke</a:t>
            </a:r>
            <a:r>
              <a:rPr lang="en-US" dirty="0"/>
              <a:t> </a:t>
            </a:r>
            <a:r>
              <a:rPr lang="en-US" dirty="0" err="1"/>
              <a:t>subimages</a:t>
            </a:r>
            <a:r>
              <a:rPr lang="en-US" dirty="0"/>
              <a:t> from key fire sequences </a:t>
            </a:r>
          </a:p>
          <a:p>
            <a:pPr marL="342900" indent="-342900">
              <a:buFont typeface="+mj-lt"/>
              <a:buAutoNum type="arabicPeriod"/>
            </a:pPr>
            <a:r>
              <a:rPr lang="en-US" dirty="0" err="1"/>
              <a:t>Estmate</a:t>
            </a:r>
            <a:r>
              <a:rPr lang="en-US" dirty="0"/>
              <a:t> this will take our training dataset to about 35,000 images</a:t>
            </a:r>
          </a:p>
          <a:p>
            <a:pPr marL="800100" lvl="1" indent="-342900">
              <a:buFont typeface="Arial" panose="020B0604020202020204" pitchFamily="34" charset="0"/>
              <a:buChar char="•"/>
            </a:pPr>
            <a:r>
              <a:rPr lang="en-US" dirty="0"/>
              <a:t>19,250 </a:t>
            </a:r>
            <a:r>
              <a:rPr lang="en-US" dirty="0" err="1"/>
              <a:t>nosmoke</a:t>
            </a:r>
            <a:r>
              <a:rPr lang="en-US" dirty="0"/>
              <a:t> (from 15,655)</a:t>
            </a:r>
          </a:p>
          <a:p>
            <a:pPr marL="800100" lvl="1" indent="-342900">
              <a:buFont typeface="Arial" panose="020B0604020202020204" pitchFamily="34" charset="0"/>
              <a:buChar char="•"/>
            </a:pPr>
            <a:r>
              <a:rPr lang="en-US" dirty="0"/>
              <a:t>15,750 (from 15,655)</a:t>
            </a:r>
          </a:p>
          <a:p>
            <a:pPr marL="800100" lvl="1" indent="-342900">
              <a:buFont typeface="Arial" panose="020B0604020202020204" pitchFamily="34" charset="0"/>
              <a:buChar char="•"/>
            </a:pPr>
            <a:endParaRPr lang="en-US" dirty="0"/>
          </a:p>
          <a:p>
            <a:r>
              <a:rPr lang="en-US" dirty="0"/>
              <a:t>Demo:</a:t>
            </a:r>
          </a:p>
          <a:p>
            <a:pPr marL="285750" indent="-285750">
              <a:buFont typeface="Arial" panose="020B0604020202020204" pitchFamily="34" charset="0"/>
              <a:buChar char="•"/>
            </a:pPr>
            <a:r>
              <a:rPr lang="en-US" dirty="0"/>
              <a:t>Lilac Fire Sequence: http://hpwren.ucsd.edu/HPWREN-FIgLib/HPWREN-FIgLib-Data/20171207_Lilac_rm-s-mobo/20171207-Lilac-rm-s-mobo.mp4</a:t>
            </a:r>
          </a:p>
          <a:p>
            <a:pPr marL="285750" indent="-285750">
              <a:buFont typeface="Arial" panose="020B0604020202020204" pitchFamily="34" charset="0"/>
              <a:buChar char="•"/>
            </a:pPr>
            <a:r>
              <a:rPr lang="en-US" dirty="0"/>
              <a:t>Springs Fire Sequence: http://hpwren.ucsd.edu/HPWREN-FIgLib/HPWREN-FIgLib-Data/20200806_SpringsFire_om-n-mobo-c/20200806_SpringsFire_om-n-mobo-c.mp4</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800100" lvl="1"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30123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hiking">
            <a:extLst>
              <a:ext uri="{FF2B5EF4-FFF2-40B4-BE49-F238E27FC236}">
                <a16:creationId xmlns:a16="http://schemas.microsoft.com/office/drawing/2014/main" id="{73DAE110-F0EA-3148-A07C-325BF5660E26}"/>
              </a:ext>
            </a:extLst>
          </p:cNvPr>
          <p:cNvPicPr>
            <a:picLocks noGrp="1" noChangeAspect="1"/>
          </p:cNvPicPr>
          <p:nvPr>
            <p:ph type="pic" sz="quarter" idx="10"/>
          </p:nvPr>
        </p:nvPicPr>
        <p:blipFill>
          <a:blip r:embed="rId3"/>
          <a:srcRect t="7875" b="7875"/>
          <a:stretch>
            <a:fillRect/>
          </a:stretch>
        </p:blipFill>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p:txBody>
          <a:bodyPr>
            <a:normAutofit fontScale="90000"/>
          </a:bodyPr>
          <a:lstStyle/>
          <a:p>
            <a:r>
              <a:rPr lang="en-US" sz="8000" spc="-300" dirty="0">
                <a:solidFill>
                  <a:prstClr val="black"/>
                </a:solidFill>
              </a:rPr>
              <a:t>GETTING THE DATA</a:t>
            </a:r>
            <a:br>
              <a:rPr lang="en-US" sz="8000" spc="-300" dirty="0">
                <a:solidFill>
                  <a:schemeClr val="tx2"/>
                </a:solidFill>
              </a:rPr>
            </a:br>
            <a:endParaRPr lang="en-US" dirty="0"/>
          </a:p>
        </p:txBody>
      </p:sp>
      <p:sp>
        <p:nvSpPr>
          <p:cNvPr id="15" name="Text Placeholder 14">
            <a:extLst>
              <a:ext uri="{FF2B5EF4-FFF2-40B4-BE49-F238E27FC236}">
                <a16:creationId xmlns:a16="http://schemas.microsoft.com/office/drawing/2014/main" id="{BD5253D3-376F-F247-863E-0A946AC774A9}"/>
              </a:ext>
            </a:extLst>
          </p:cNvPr>
          <p:cNvSpPr>
            <a:spLocks noGrp="1"/>
          </p:cNvSpPr>
          <p:nvPr>
            <p:ph type="body" idx="1"/>
          </p:nvPr>
        </p:nvSpPr>
        <p:spPr/>
        <p:txBody>
          <a:bodyPr/>
          <a:lstStyle/>
          <a:p>
            <a:r>
              <a:rPr lang="en-US" dirty="0"/>
              <a:t>LOTS AND LOTS OF DATA</a:t>
            </a:r>
          </a:p>
        </p:txBody>
      </p:sp>
    </p:spTree>
    <p:extLst>
      <p:ext uri="{BB962C8B-B14F-4D97-AF65-F5344CB8AC3E}">
        <p14:creationId xmlns:p14="http://schemas.microsoft.com/office/powerpoint/2010/main" val="2900255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p:txBody>
          <a:bodyPr/>
          <a:lstStyle/>
          <a:p>
            <a:r>
              <a:rPr lang="en-US" dirty="0"/>
              <a:t>TITLE GOES HERE 1</a:t>
            </a:r>
          </a:p>
        </p:txBody>
      </p:sp>
      <p:sp>
        <p:nvSpPr>
          <p:cNvPr id="21" name="Text Placeholder 20">
            <a:extLst>
              <a:ext uri="{FF2B5EF4-FFF2-40B4-BE49-F238E27FC236}">
                <a16:creationId xmlns:a16="http://schemas.microsoft.com/office/drawing/2014/main" id="{AE6AE7FB-4892-5B4E-A7DB-B0F56C1C98F7}"/>
              </a:ext>
            </a:extLst>
          </p:cNvPr>
          <p:cNvSpPr>
            <a:spLocks noGrp="1"/>
          </p:cNvSpPr>
          <p:nvPr>
            <p:ph type="body" sz="quarter" idx="12"/>
          </p:nvPr>
        </p:nvSpPr>
        <p:spPr/>
        <p:txBody>
          <a:bodyPr anchor="t"/>
          <a:lstStyle/>
          <a:p>
            <a:r>
              <a:rPr lang="en-US" dirty="0"/>
              <a:t>SUBTITLE HERE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p:txBody>
          <a:bodyPr>
            <a:normAutofit fontScale="77500" lnSpcReduction="2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pic>
        <p:nvPicPr>
          <p:cNvPr id="5" name="Picture Placeholder 4" descr="Flat lay of work desk with woman pointing at map">
            <a:extLst>
              <a:ext uri="{FF2B5EF4-FFF2-40B4-BE49-F238E27FC236}">
                <a16:creationId xmlns:a16="http://schemas.microsoft.com/office/drawing/2014/main" id="{F1AF67EB-A440-4F40-861A-A266D594A0BE}"/>
              </a:ext>
            </a:extLst>
          </p:cNvPr>
          <p:cNvPicPr>
            <a:picLocks noGrp="1" noChangeAspect="1"/>
          </p:cNvPicPr>
          <p:nvPr>
            <p:ph type="pic" sz="quarter" idx="10"/>
          </p:nvPr>
        </p:nvPicPr>
        <p:blipFill>
          <a:blip r:embed="rId3"/>
          <a:srcRect l="4321" r="4321"/>
          <a:stretch>
            <a:fillRect/>
          </a:stretch>
        </p:blipFill>
        <p:spPr/>
      </p:pic>
    </p:spTree>
    <p:extLst>
      <p:ext uri="{BB962C8B-B14F-4D97-AF65-F5344CB8AC3E}">
        <p14:creationId xmlns:p14="http://schemas.microsoft.com/office/powerpoint/2010/main" val="39570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E6B1184-9733-4830-945B-B95D8155F6C7}"/>
              </a:ext>
            </a:extLst>
          </p:cNvPr>
          <p:cNvPicPr>
            <a:picLocks noGrp="1" noChangeAspect="1"/>
          </p:cNvPicPr>
          <p:nvPr>
            <p:ph type="pic" sz="quarter" idx="10"/>
          </p:nvPr>
        </p:nvPicPr>
        <p:blipFill rotWithShape="1">
          <a:blip r:embed="rId3"/>
          <a:srcRect t="12352" b="12352"/>
          <a:stretch/>
        </p:blipFill>
        <p:spPr/>
      </p:pic>
      <p:grpSp>
        <p:nvGrpSpPr>
          <p:cNvPr id="14" name="Group 13">
            <a:extLst>
              <a:ext uri="{FF2B5EF4-FFF2-40B4-BE49-F238E27FC236}">
                <a16:creationId xmlns:a16="http://schemas.microsoft.com/office/drawing/2014/main" id="{5CFCF997-2350-4BBA-96E0-7C471144758D}"/>
              </a:ext>
            </a:extLst>
          </p:cNvPr>
          <p:cNvGrpSpPr/>
          <p:nvPr/>
        </p:nvGrpSpPr>
        <p:grpSpPr>
          <a:xfrm>
            <a:off x="7335520" y="873760"/>
            <a:ext cx="4338320" cy="5435600"/>
            <a:chOff x="7335520" y="873760"/>
            <a:chExt cx="4338320" cy="5435600"/>
          </a:xfrm>
        </p:grpSpPr>
        <p:sp>
          <p:nvSpPr>
            <p:cNvPr id="10" name="Rectangle 9">
              <a:extLst>
                <a:ext uri="{FF2B5EF4-FFF2-40B4-BE49-F238E27FC236}">
                  <a16:creationId xmlns:a16="http://schemas.microsoft.com/office/drawing/2014/main" id="{31A5AEAA-AE9E-4766-BE53-14249230396A}"/>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9">
              <a:extLst>
                <a:ext uri="{FF2B5EF4-FFF2-40B4-BE49-F238E27FC236}">
                  <a16:creationId xmlns:a16="http://schemas.microsoft.com/office/drawing/2014/main" id="{6AD566C4-2C53-4837-87C3-04742F101220}"/>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Human Lookouts </a:t>
              </a:r>
            </a:p>
          </p:txBody>
        </p:sp>
        <p:sp>
          <p:nvSpPr>
            <p:cNvPr id="12" name="Text Placeholder 10">
              <a:extLst>
                <a:ext uri="{FF2B5EF4-FFF2-40B4-BE49-F238E27FC236}">
                  <a16:creationId xmlns:a16="http://schemas.microsoft.com/office/drawing/2014/main" id="{56689ACE-9972-49D3-A940-1ED28105B0D4}"/>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THING OF THE PAST</a:t>
              </a:r>
            </a:p>
          </p:txBody>
        </p:sp>
        <p:sp>
          <p:nvSpPr>
            <p:cNvPr id="13" name="Text Placeholder 10">
              <a:extLst>
                <a:ext uri="{FF2B5EF4-FFF2-40B4-BE49-F238E27FC236}">
                  <a16:creationId xmlns:a16="http://schemas.microsoft.com/office/drawing/2014/main" id="{92877B4B-CA7A-435B-8113-4318E19CF720}"/>
                </a:ext>
              </a:extLst>
            </p:cNvPr>
            <p:cNvSpPr txBox="1">
              <a:spLocks/>
            </p:cNvSpPr>
            <p:nvPr/>
          </p:nvSpPr>
          <p:spPr>
            <a:xfrm>
              <a:off x="7424261" y="2872325"/>
              <a:ext cx="4008437" cy="309915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dirty="0"/>
                <a:t>Traditional fire lookouts are being phased out in favor of faster and safer fire-detection methods.</a:t>
              </a:r>
            </a:p>
            <a:p>
              <a:pPr marL="0" indent="0">
                <a:buFont typeface="Arial" panose="020B0604020202020204" pitchFamily="34" charset="0"/>
                <a:buNone/>
              </a:pPr>
              <a:r>
                <a:rPr lang="en-US" sz="2100" dirty="0">
                  <a:effectLst/>
                  <a:ea typeface="Calibri" panose="020F0502020204030204" pitchFamily="34" charset="0"/>
                  <a:cs typeface="Times New Roman" panose="02020603050405020304" pitchFamily="18" charset="0"/>
                </a:rPr>
                <a:t>California once had 660 fire lookout towers/cabs that were manned for decades by personnel monitoring for wildfires. Since the 1990’s most of them have been retired from service as various terrestrial, aerial, and satellite-based technologies that are equipped with visible, IR, or multispectral sensors have become more commonplace. Today, only 38 of those towers remain in operation, mostly in our far northern forests.</a:t>
              </a:r>
              <a:endParaRPr lang="en-US" sz="2100" dirty="0"/>
            </a:p>
          </p:txBody>
        </p:sp>
      </p:grpSp>
    </p:spTree>
    <p:extLst>
      <p:ext uri="{BB962C8B-B14F-4D97-AF65-F5344CB8AC3E}">
        <p14:creationId xmlns:p14="http://schemas.microsoft.com/office/powerpoint/2010/main" val="208150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p:txBody>
          <a:bodyPr/>
          <a:lstStyle/>
          <a:p>
            <a:r>
              <a:rPr lang="en-US" dirty="0"/>
              <a:t>TITLE GOES HERE II</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p:txBody>
          <a:bodyPr anchor="t"/>
          <a:lstStyle/>
          <a:p>
            <a:r>
              <a:rPr lang="en-US" dirty="0"/>
              <a:t>SUBTITLE HERE</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p:txBody>
          <a:bodyPr>
            <a:normAutofit/>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pic>
        <p:nvPicPr>
          <p:cNvPr id="13" name="Picture Placeholder 12" descr="Woman standing in busy street">
            <a:extLst>
              <a:ext uri="{FF2B5EF4-FFF2-40B4-BE49-F238E27FC236}">
                <a16:creationId xmlns:a16="http://schemas.microsoft.com/office/drawing/2014/main" id="{2DE929C2-CECF-4E72-810C-75B9E7BC252A}"/>
              </a:ext>
            </a:extLst>
          </p:cNvPr>
          <p:cNvPicPr>
            <a:picLocks noGrp="1" noChangeAspect="1"/>
          </p:cNvPicPr>
          <p:nvPr>
            <p:ph type="pic" sz="quarter" idx="14"/>
          </p:nvPr>
        </p:nvPicPr>
        <p:blipFill>
          <a:blip r:embed="rId2"/>
          <a:srcRect t="3981" b="3981"/>
          <a:stretch>
            <a:fillRect/>
          </a:stretch>
        </p:blipFill>
        <p:spPr/>
      </p:pic>
    </p:spTree>
    <p:extLst>
      <p:ext uri="{BB962C8B-B14F-4D97-AF65-F5344CB8AC3E}">
        <p14:creationId xmlns:p14="http://schemas.microsoft.com/office/powerpoint/2010/main" val="377368307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ountain Scape">
            <a:extLst>
              <a:ext uri="{FF2B5EF4-FFF2-40B4-BE49-F238E27FC236}">
                <a16:creationId xmlns:a16="http://schemas.microsoft.com/office/drawing/2014/main" id="{09BF8C8C-B999-7949-855D-142BC52BD6FE}"/>
              </a:ext>
            </a:extLst>
          </p:cNvPr>
          <p:cNvPicPr>
            <a:picLocks noGrp="1" noChangeAspect="1"/>
          </p:cNvPicPr>
          <p:nvPr>
            <p:ph type="pic" sz="quarter" idx="14"/>
          </p:nvPr>
        </p:nvPicPr>
        <p:blipFill>
          <a:blip r:embed="rId2"/>
          <a:srcRect t="19456" b="19456"/>
          <a:stretch>
            <a:fillRect/>
          </a:stretch>
        </p:blipFill>
        <p:spPr/>
      </p:pic>
      <p:sp>
        <p:nvSpPr>
          <p:cNvPr id="7" name="Title 6">
            <a:extLst>
              <a:ext uri="{FF2B5EF4-FFF2-40B4-BE49-F238E27FC236}">
                <a16:creationId xmlns:a16="http://schemas.microsoft.com/office/drawing/2014/main" id="{D67182A4-D17D-4F6A-B389-045E096E89AD}"/>
              </a:ext>
            </a:extLst>
          </p:cNvPr>
          <p:cNvSpPr>
            <a:spLocks noGrp="1"/>
          </p:cNvSpPr>
          <p:nvPr>
            <p:ph type="title"/>
          </p:nvPr>
        </p:nvSpPr>
        <p:spPr/>
        <p:txBody>
          <a:bodyPr/>
          <a:lstStyle/>
          <a:p>
            <a:r>
              <a:rPr lang="en-US" dirty="0"/>
              <a:t>Comparison slide</a:t>
            </a:r>
          </a:p>
        </p:txBody>
      </p:sp>
      <p:sp>
        <p:nvSpPr>
          <p:cNvPr id="68" name="Rectangle 67" descr="White box">
            <a:extLst>
              <a:ext uri="{FF2B5EF4-FFF2-40B4-BE49-F238E27FC236}">
                <a16:creationId xmlns:a16="http://schemas.microsoft.com/office/drawing/2014/main" id="{25DEB875-B217-FA4B-891B-6996E72D1E67}"/>
              </a:ext>
            </a:extLst>
          </p:cNvPr>
          <p:cNvSpPr/>
          <p:nvPr/>
        </p:nvSpPr>
        <p:spPr>
          <a:xfrm>
            <a:off x="700391" y="1968284"/>
            <a:ext cx="5256721"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9" name="Rectangle 68" descr="white box">
            <a:extLst>
              <a:ext uri="{FF2B5EF4-FFF2-40B4-BE49-F238E27FC236}">
                <a16:creationId xmlns:a16="http://schemas.microsoft.com/office/drawing/2014/main" id="{AFC511E3-2C5E-2C41-839C-CC2E16162740}"/>
              </a:ext>
            </a:extLst>
          </p:cNvPr>
          <p:cNvSpPr/>
          <p:nvPr/>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0" name="Rectangle 69" descr="black accent box">
            <a:extLst>
              <a:ext uri="{FF2B5EF4-FFF2-40B4-BE49-F238E27FC236}">
                <a16:creationId xmlns:a16="http://schemas.microsoft.com/office/drawing/2014/main" id="{55268785-0FFD-9943-B7D3-0047B032A348}"/>
              </a:ext>
            </a:extLst>
          </p:cNvPr>
          <p:cNvSpPr/>
          <p:nvPr/>
        </p:nvSpPr>
        <p:spPr>
          <a:xfrm>
            <a:off x="851173"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descr="Add">
            <a:extLst>
              <a:ext uri="{FF2B5EF4-FFF2-40B4-BE49-F238E27FC236}">
                <a16:creationId xmlns:a16="http://schemas.microsoft.com/office/drawing/2014/main" id="{1BDEABA6-954B-B04B-AD3C-9791CCD27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973" y="2791500"/>
            <a:ext cx="322500" cy="322500"/>
          </a:xfrm>
          <a:prstGeom prst="rect">
            <a:avLst/>
          </a:prstGeom>
        </p:spPr>
      </p:pic>
      <p:sp>
        <p:nvSpPr>
          <p:cNvPr id="15" name="Text Placeholder 14">
            <a:extLst>
              <a:ext uri="{FF2B5EF4-FFF2-40B4-BE49-F238E27FC236}">
                <a16:creationId xmlns:a16="http://schemas.microsoft.com/office/drawing/2014/main" id="{FF676A8E-576B-6D42-BD7D-6EE95E3DE890}"/>
              </a:ext>
            </a:extLst>
          </p:cNvPr>
          <p:cNvSpPr>
            <a:spLocks noGrp="1"/>
          </p:cNvSpPr>
          <p:nvPr>
            <p:ph type="body" idx="1"/>
          </p:nvPr>
        </p:nvSpPr>
        <p:spPr/>
        <p:txBody>
          <a:bodyPr/>
          <a:lstStyle/>
          <a:p>
            <a:r>
              <a:rPr lang="en-US" dirty="0"/>
              <a:t>COMPARISON POINT 1</a:t>
            </a:r>
          </a:p>
        </p:txBody>
      </p:sp>
      <p:sp>
        <p:nvSpPr>
          <p:cNvPr id="17" name="Content Placeholder 16">
            <a:extLst>
              <a:ext uri="{FF2B5EF4-FFF2-40B4-BE49-F238E27FC236}">
                <a16:creationId xmlns:a16="http://schemas.microsoft.com/office/drawing/2014/main" id="{ECAD5706-E9F8-6746-8560-1CC21AA84A8A}"/>
              </a:ext>
            </a:extLst>
          </p:cNvPr>
          <p:cNvSpPr>
            <a:spLocks noGrp="1"/>
          </p:cNvSpPr>
          <p:nvPr>
            <p:ph sz="half" idx="2"/>
          </p:nvPr>
        </p:nvSpPr>
        <p:spPr/>
        <p:txBody>
          <a:bodyPr>
            <a:normAutofit fontScale="85000" lnSpcReduction="10000"/>
          </a:bodyPr>
          <a:lstStyle/>
          <a:p>
            <a:pPr lvl="0"/>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71" name="Rectangle 70" descr="black accent box">
            <a:extLst>
              <a:ext uri="{FF2B5EF4-FFF2-40B4-BE49-F238E27FC236}">
                <a16:creationId xmlns:a16="http://schemas.microsoft.com/office/drawing/2014/main" id="{9FBAC350-ACFC-494F-817D-DD1F63D2B8A8}"/>
              </a:ext>
            </a:extLst>
          </p:cNvPr>
          <p:cNvSpPr/>
          <p:nvPr/>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48" descr="Add">
            <a:extLst>
              <a:ext uri="{FF2B5EF4-FFF2-40B4-BE49-F238E27FC236}">
                <a16:creationId xmlns:a16="http://schemas.microsoft.com/office/drawing/2014/main" id="{3F34C7F2-79E3-9A4F-8CF6-041586EEC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4689" y="2791500"/>
            <a:ext cx="322500" cy="322500"/>
          </a:xfrm>
          <a:prstGeom prst="rect">
            <a:avLst/>
          </a:prstGeom>
        </p:spPr>
      </p:pic>
      <p:sp>
        <p:nvSpPr>
          <p:cNvPr id="10" name="Text Placeholder 9">
            <a:extLst>
              <a:ext uri="{FF2B5EF4-FFF2-40B4-BE49-F238E27FC236}">
                <a16:creationId xmlns:a16="http://schemas.microsoft.com/office/drawing/2014/main" id="{31D4FCDA-D49E-6548-BE42-519A15A8AFF9}"/>
              </a:ext>
            </a:extLst>
          </p:cNvPr>
          <p:cNvSpPr>
            <a:spLocks noGrp="1"/>
          </p:cNvSpPr>
          <p:nvPr>
            <p:ph type="body" sz="quarter" idx="3"/>
          </p:nvPr>
        </p:nvSpPr>
        <p:spPr/>
        <p:txBody>
          <a:bodyPr/>
          <a:lstStyle/>
          <a:p>
            <a:r>
              <a:rPr lang="en-US" dirty="0"/>
              <a:t>COMPARISON POINT 2</a:t>
            </a:r>
          </a:p>
        </p:txBody>
      </p:sp>
      <p:sp>
        <p:nvSpPr>
          <p:cNvPr id="13" name="Content Placeholder 12">
            <a:extLst>
              <a:ext uri="{FF2B5EF4-FFF2-40B4-BE49-F238E27FC236}">
                <a16:creationId xmlns:a16="http://schemas.microsoft.com/office/drawing/2014/main" id="{B8E676E3-FB1C-634E-A9D8-18085C984F54}"/>
              </a:ext>
            </a:extLst>
          </p:cNvPr>
          <p:cNvSpPr>
            <a:spLocks noGrp="1"/>
          </p:cNvSpPr>
          <p:nvPr>
            <p:ph sz="quarter" idx="4"/>
          </p:nvPr>
        </p:nvSpPr>
        <p:spPr/>
        <p:txBody>
          <a:bodyPr>
            <a:normAutofit fontScale="85000" lnSpcReduction="10000"/>
          </a:bodyPr>
          <a:lstStyle/>
          <a:p>
            <a:pPr lvl="0"/>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Tree>
    <p:extLst>
      <p:ext uri="{BB962C8B-B14F-4D97-AF65-F5344CB8AC3E}">
        <p14:creationId xmlns:p14="http://schemas.microsoft.com/office/powerpoint/2010/main" val="200531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3" descr="Chart&#10;">
            <a:extLst>
              <a:ext uri="{FF2B5EF4-FFF2-40B4-BE49-F238E27FC236}">
                <a16:creationId xmlns:a16="http://schemas.microsoft.com/office/drawing/2014/main" id="{B5F670E4-3406-294C-82F8-C8DEF2678A09}"/>
              </a:ext>
            </a:extLst>
          </p:cNvPr>
          <p:cNvGraphicFramePr>
            <a:graphicFrameLocks noGrp="1"/>
          </p:cNvGraphicFramePr>
          <p:nvPr>
            <p:ph sz="quarter" idx="10"/>
            <p:extLst>
              <p:ext uri="{D42A27DB-BD31-4B8C-83A1-F6EECF244321}">
                <p14:modId xmlns:p14="http://schemas.microsoft.com/office/powerpoint/2010/main" val="968449417"/>
              </p:ext>
            </p:extLst>
          </p:nvPr>
        </p:nvGraphicFramePr>
        <p:xfrm>
          <a:off x="1363663" y="2368550"/>
          <a:ext cx="5056187" cy="3790950"/>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p:txBody>
          <a:bodyPr/>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F82458FA-5D5F-6A41-B047-910858C1E142}"/>
              </a:ext>
            </a:extLst>
          </p:cNvPr>
          <p:cNvSpPr>
            <a:spLocks noGrp="1"/>
          </p:cNvSpPr>
          <p:nvPr>
            <p:ph type="body" sz="quarter" idx="12"/>
          </p:nvPr>
        </p:nvSpPr>
        <p:spPr/>
        <p:txBody>
          <a:bodyPr/>
          <a:lstStyle/>
          <a:p>
            <a:r>
              <a:rPr lang="en-US" dirty="0"/>
              <a:t>SUBTITLE HERE</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p:txBody>
          <a:bodyPr/>
          <a:lstStyle/>
          <a:p>
            <a:pPr marL="0" lv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a:p>
            <a:endParaRPr lang="en-US" dirty="0"/>
          </a:p>
        </p:txBody>
      </p:sp>
    </p:spTree>
    <p:extLst>
      <p:ext uri="{BB962C8B-B14F-4D97-AF65-F5344CB8AC3E}">
        <p14:creationId xmlns:p14="http://schemas.microsoft.com/office/powerpoint/2010/main" val="67522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E0A8A-2B01-FC43-AA90-88BA2A4E3F7F}"/>
              </a:ext>
            </a:extLst>
          </p:cNvPr>
          <p:cNvSpPr>
            <a:spLocks noGrp="1"/>
          </p:cNvSpPr>
          <p:nvPr>
            <p:ph type="title"/>
          </p:nvPr>
        </p:nvSpPr>
        <p:spPr>
          <a:xfrm>
            <a:off x="838200" y="-58205"/>
            <a:ext cx="10896924" cy="1359726"/>
          </a:xfrm>
        </p:spPr>
        <p:txBody>
          <a:bodyPr/>
          <a:lstStyle/>
          <a:p>
            <a:r>
              <a:rPr lang="en-US" dirty="0">
                <a:ea typeface="Roboto Black" panose="02000000000000000000" pitchFamily="2" charset="0"/>
              </a:rPr>
              <a:t>PRICING TABLES</a:t>
            </a:r>
            <a:endParaRPr lang="en-US" dirty="0"/>
          </a:p>
        </p:txBody>
      </p:sp>
      <p:sp>
        <p:nvSpPr>
          <p:cNvPr id="13" name="Text Placeholder 12">
            <a:extLst>
              <a:ext uri="{FF2B5EF4-FFF2-40B4-BE49-F238E27FC236}">
                <a16:creationId xmlns:a16="http://schemas.microsoft.com/office/drawing/2014/main" id="{D8714EE5-8E15-6B41-9518-644A043BB8FC}"/>
              </a:ext>
            </a:extLst>
          </p:cNvPr>
          <p:cNvSpPr>
            <a:spLocks noGrp="1"/>
          </p:cNvSpPr>
          <p:nvPr>
            <p:ph type="body" sz="quarter" idx="12"/>
          </p:nvPr>
        </p:nvSpPr>
        <p:spPr>
          <a:xfrm>
            <a:off x="838200" y="1175657"/>
            <a:ext cx="10896924" cy="320447"/>
          </a:xfrm>
        </p:spPr>
        <p:txBody>
          <a:bodyPr/>
          <a:lstStyle/>
          <a:p>
            <a:r>
              <a:rPr lang="en-US" dirty="0"/>
              <a:t>SUBTITLE HERE</a:t>
            </a:r>
          </a:p>
        </p:txBody>
      </p:sp>
      <p:graphicFrame>
        <p:nvGraphicFramePr>
          <p:cNvPr id="12" name="Table 2" descr="Table">
            <a:extLst>
              <a:ext uri="{FF2B5EF4-FFF2-40B4-BE49-F238E27FC236}">
                <a16:creationId xmlns:a16="http://schemas.microsoft.com/office/drawing/2014/main" id="{6B27A8E2-B17E-3949-8E3A-8111DF5F8DF8}"/>
              </a:ext>
            </a:extLst>
          </p:cNvPr>
          <p:cNvGraphicFramePr>
            <a:graphicFrameLocks noGrp="1"/>
          </p:cNvGraphicFramePr>
          <p:nvPr>
            <p:ph sz="quarter" idx="10"/>
            <p:extLst>
              <p:ext uri="{D42A27DB-BD31-4B8C-83A1-F6EECF244321}">
                <p14:modId xmlns:p14="http://schemas.microsoft.com/office/powerpoint/2010/main" val="4282502006"/>
              </p:ext>
            </p:extLst>
          </p:nvPr>
        </p:nvGraphicFramePr>
        <p:xfrm>
          <a:off x="838200" y="1690688"/>
          <a:ext cx="10896924" cy="4879281"/>
        </p:xfrm>
        <a:graphic>
          <a:graphicData uri="http://schemas.openxmlformats.org/drawingml/2006/table">
            <a:tbl>
              <a:tblPr firstRow="1" bandRow="1">
                <a:gradFill rotWithShape="1">
                  <a:gsLst>
                    <a:gs pos="0">
                      <a:srgbClr val="DDDDDD">
                        <a:lumMod val="110000"/>
                        <a:satMod val="105000"/>
                        <a:tint val="67000"/>
                      </a:srgbClr>
                    </a:gs>
                    <a:gs pos="50000">
                      <a:srgbClr val="DDDDDD">
                        <a:lumMod val="105000"/>
                        <a:satMod val="103000"/>
                        <a:tint val="73000"/>
                      </a:srgbClr>
                    </a:gs>
                    <a:gs pos="100000">
                      <a:srgbClr val="DDDDDD">
                        <a:lumMod val="105000"/>
                        <a:satMod val="109000"/>
                        <a:tint val="81000"/>
                      </a:srgbClr>
                    </a:gs>
                  </a:gsLst>
                  <a:lin ang="5400000" scaled="0"/>
                </a:gradFill>
                <a:effectLst/>
              </a:tblPr>
              <a:tblGrid>
                <a:gridCol w="2724231">
                  <a:extLst>
                    <a:ext uri="{9D8B030D-6E8A-4147-A177-3AD203B41FA5}">
                      <a16:colId xmlns:a16="http://schemas.microsoft.com/office/drawing/2014/main" val="2481577866"/>
                    </a:ext>
                  </a:extLst>
                </a:gridCol>
                <a:gridCol w="2724231">
                  <a:extLst>
                    <a:ext uri="{9D8B030D-6E8A-4147-A177-3AD203B41FA5}">
                      <a16:colId xmlns:a16="http://schemas.microsoft.com/office/drawing/2014/main" val="2836427615"/>
                    </a:ext>
                  </a:extLst>
                </a:gridCol>
                <a:gridCol w="2724231">
                  <a:extLst>
                    <a:ext uri="{9D8B030D-6E8A-4147-A177-3AD203B41FA5}">
                      <a16:colId xmlns:a16="http://schemas.microsoft.com/office/drawing/2014/main" val="310093864"/>
                    </a:ext>
                  </a:extLst>
                </a:gridCol>
                <a:gridCol w="2724231">
                  <a:extLst>
                    <a:ext uri="{9D8B030D-6E8A-4147-A177-3AD203B41FA5}">
                      <a16:colId xmlns:a16="http://schemas.microsoft.com/office/drawing/2014/main" val="2023951014"/>
                    </a:ext>
                  </a:extLst>
                </a:gridCol>
              </a:tblGrid>
              <a:tr h="442369">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400" b="1" i="0" dirty="0">
                          <a:latin typeface="+mj-lt"/>
                          <a:cs typeface="Gill Sans" panose="020B0502020104020203" pitchFamily="34" charset="-79"/>
                        </a:rPr>
                        <a:t>YOUR</a:t>
                      </a:r>
                      <a:r>
                        <a:rPr lang="en-US" sz="1400" b="1" i="0" baseline="0" dirty="0">
                          <a:latin typeface="+mj-lt"/>
                          <a:cs typeface="Gill Sans" panose="020B0502020104020203" pitchFamily="34" charset="-79"/>
                        </a:rPr>
                        <a:t> HEADING</a:t>
                      </a:r>
                      <a:endParaRPr lang="ru-RU" sz="1400" b="1" i="0" dirty="0">
                        <a:solidFill>
                          <a:schemeClr val="bg2"/>
                        </a:solidFill>
                        <a:latin typeface="+mj-lt"/>
                        <a:ea typeface="Roboto Black" panose="02000000000000000000" pitchFamily="2" charset="0"/>
                        <a:cs typeface="Gill Sans" panose="020B0502020104020203" pitchFamily="34" charset="-79"/>
                      </a:endParaRPr>
                    </a:p>
                  </a:txBody>
                  <a:tcPr marL="69909" marR="69909" marT="34995" marB="34995" anchor="ctr">
                    <a:lnL w="6350" cap="flat" cmpd="sng" algn="ctr">
                      <a:solidFill>
                        <a:srgbClr val="DDDDDD"/>
                      </a:solidFill>
                      <a:prstDash val="solid"/>
                      <a:miter lim="800000"/>
                    </a:lnL>
                    <a:lnR>
                      <a:noFill/>
                    </a:lnR>
                    <a:lnT w="6350" cap="flat" cmpd="sng" algn="ctr">
                      <a:solidFill>
                        <a:srgbClr val="DDDDDD"/>
                      </a:solidFill>
                      <a:prstDash val="solid"/>
                      <a:miter lim="800000"/>
                    </a:lnT>
                    <a:lnB w="12700" cap="flat" cmpd="sng" algn="ctr">
                      <a:solidFill>
                        <a:sysClr val="window" lastClr="FFFFFF"/>
                      </a:solidFill>
                      <a:prstDash val="solid"/>
                      <a:miter lim="800000"/>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400" b="1" i="0" dirty="0">
                          <a:latin typeface="+mj-lt"/>
                          <a:cs typeface="Gill Sans" panose="020B0502020104020203" pitchFamily="34" charset="-79"/>
                        </a:rPr>
                        <a:t>YOUR</a:t>
                      </a:r>
                      <a:r>
                        <a:rPr lang="en-US" sz="1400" b="1" i="0" baseline="0" dirty="0">
                          <a:latin typeface="+mj-lt"/>
                          <a:cs typeface="Gill Sans" panose="020B0502020104020203" pitchFamily="34" charset="-79"/>
                        </a:rPr>
                        <a:t> HEADING</a:t>
                      </a:r>
                      <a:endParaRPr lang="ru-RU" sz="1400" b="1" i="0">
                        <a:solidFill>
                          <a:schemeClr val="bg2"/>
                        </a:solidFill>
                        <a:latin typeface="+mj-lt"/>
                        <a:ea typeface="Roboto Black" panose="02000000000000000000" pitchFamily="2" charset="0"/>
                        <a:cs typeface="Gill Sans" panose="020B0502020104020203" pitchFamily="34" charset="-79"/>
                      </a:endParaRPr>
                    </a:p>
                  </a:txBody>
                  <a:tcPr marL="69909" marR="69909" marT="34995" marB="34995" anchor="ctr">
                    <a:lnL>
                      <a:noFill/>
                    </a:lnL>
                    <a:lnR>
                      <a:noFill/>
                    </a:lnR>
                    <a:lnT w="6350" cap="flat" cmpd="sng" algn="ctr">
                      <a:solidFill>
                        <a:srgbClr val="DDDDDD"/>
                      </a:solidFill>
                      <a:prstDash val="solid"/>
                      <a:miter lim="800000"/>
                    </a:lnT>
                    <a:lnB w="12700" cap="flat" cmpd="sng" algn="ctr">
                      <a:solidFill>
                        <a:sysClr val="window" lastClr="FFFFFF"/>
                      </a:solidFill>
                      <a:prstDash val="solid"/>
                      <a:miter lim="800000"/>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400" b="1" i="0" dirty="0">
                          <a:latin typeface="+mj-lt"/>
                          <a:cs typeface="Gill Sans" panose="020B0502020104020203" pitchFamily="34" charset="-79"/>
                        </a:rPr>
                        <a:t>YOUR</a:t>
                      </a:r>
                      <a:r>
                        <a:rPr lang="en-US" sz="1400" b="1" i="0" baseline="0" dirty="0">
                          <a:latin typeface="+mj-lt"/>
                          <a:cs typeface="Gill Sans" panose="020B0502020104020203" pitchFamily="34" charset="-79"/>
                        </a:rPr>
                        <a:t> HEADING</a:t>
                      </a:r>
                      <a:endParaRPr lang="ru-RU" sz="1400" b="1" i="0">
                        <a:solidFill>
                          <a:schemeClr val="bg2"/>
                        </a:solidFill>
                        <a:latin typeface="+mj-lt"/>
                        <a:ea typeface="Roboto Black" panose="02000000000000000000" pitchFamily="2" charset="0"/>
                        <a:cs typeface="Gill Sans" panose="020B0502020104020203" pitchFamily="34" charset="-79"/>
                      </a:endParaRPr>
                    </a:p>
                  </a:txBody>
                  <a:tcPr marL="69909" marR="69909" marT="34995" marB="34995" anchor="ctr">
                    <a:lnL>
                      <a:noFill/>
                    </a:lnL>
                    <a:lnR>
                      <a:noFill/>
                    </a:lnR>
                    <a:lnT w="6350" cap="flat" cmpd="sng" algn="ctr">
                      <a:solidFill>
                        <a:srgbClr val="DDDDDD"/>
                      </a:solidFill>
                      <a:prstDash val="solid"/>
                      <a:miter lim="800000"/>
                    </a:lnT>
                    <a:lnB w="12700" cap="flat" cmpd="sng" algn="ctr">
                      <a:solidFill>
                        <a:sysClr val="window" lastClr="FFFFFF"/>
                      </a:solidFill>
                      <a:prstDash val="solid"/>
                      <a:miter lim="800000"/>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Gill Sans MT" panose="020B0502020104020203"/>
                        </a:defRPr>
                      </a:lvl1pPr>
                      <a:lvl2pPr marL="457200" algn="l" defTabSz="914400" rtl="0" eaLnBrk="1" latinLnBrk="0" hangingPunct="1">
                        <a:defRPr sz="1800" b="1" kern="1200">
                          <a:solidFill>
                            <a:schemeClr val="lt1"/>
                          </a:solidFill>
                          <a:latin typeface="Gill Sans MT" panose="020B0502020104020203"/>
                        </a:defRPr>
                      </a:lvl2pPr>
                      <a:lvl3pPr marL="914400" algn="l" defTabSz="914400" rtl="0" eaLnBrk="1" latinLnBrk="0" hangingPunct="1">
                        <a:defRPr sz="1800" b="1" kern="1200">
                          <a:solidFill>
                            <a:schemeClr val="lt1"/>
                          </a:solidFill>
                          <a:latin typeface="Gill Sans MT" panose="020B0502020104020203"/>
                        </a:defRPr>
                      </a:lvl3pPr>
                      <a:lvl4pPr marL="1371600" algn="l" defTabSz="914400" rtl="0" eaLnBrk="1" latinLnBrk="0" hangingPunct="1">
                        <a:defRPr sz="1800" b="1" kern="1200">
                          <a:solidFill>
                            <a:schemeClr val="lt1"/>
                          </a:solidFill>
                          <a:latin typeface="Gill Sans MT" panose="020B0502020104020203"/>
                        </a:defRPr>
                      </a:lvl4pPr>
                      <a:lvl5pPr marL="1828800" algn="l" defTabSz="914400" rtl="0" eaLnBrk="1" latinLnBrk="0" hangingPunct="1">
                        <a:defRPr sz="1800" b="1" kern="1200">
                          <a:solidFill>
                            <a:schemeClr val="lt1"/>
                          </a:solidFill>
                          <a:latin typeface="Gill Sans MT" panose="020B0502020104020203"/>
                        </a:defRPr>
                      </a:lvl5pPr>
                      <a:lvl6pPr marL="2286000" algn="l" defTabSz="914400" rtl="0" eaLnBrk="1" latinLnBrk="0" hangingPunct="1">
                        <a:defRPr sz="1800" b="1" kern="1200">
                          <a:solidFill>
                            <a:schemeClr val="lt1"/>
                          </a:solidFill>
                          <a:latin typeface="Gill Sans MT" panose="020B0502020104020203"/>
                        </a:defRPr>
                      </a:lvl6pPr>
                      <a:lvl7pPr marL="2743200" algn="l" defTabSz="914400" rtl="0" eaLnBrk="1" latinLnBrk="0" hangingPunct="1">
                        <a:defRPr sz="1800" b="1" kern="1200">
                          <a:solidFill>
                            <a:schemeClr val="lt1"/>
                          </a:solidFill>
                          <a:latin typeface="Gill Sans MT" panose="020B0502020104020203"/>
                        </a:defRPr>
                      </a:lvl7pPr>
                      <a:lvl8pPr marL="3200400" algn="l" defTabSz="914400" rtl="0" eaLnBrk="1" latinLnBrk="0" hangingPunct="1">
                        <a:defRPr sz="1800" b="1" kern="1200">
                          <a:solidFill>
                            <a:schemeClr val="lt1"/>
                          </a:solidFill>
                          <a:latin typeface="Gill Sans MT" panose="020B0502020104020203"/>
                        </a:defRPr>
                      </a:lvl8pPr>
                      <a:lvl9pPr marL="3657600" algn="l" defTabSz="914400" rtl="0" eaLnBrk="1" latinLnBrk="0" hangingPunct="1">
                        <a:defRPr sz="1800" b="1" kern="1200">
                          <a:solidFill>
                            <a:schemeClr val="lt1"/>
                          </a:solidFill>
                          <a:latin typeface="Gill Sans MT" panose="020B0502020104020203"/>
                        </a:defRPr>
                      </a:lvl9pPr>
                    </a:lstStyle>
                    <a:p>
                      <a:pPr algn="ctr"/>
                      <a:r>
                        <a:rPr lang="en-US" sz="1400" b="1" i="0" dirty="0">
                          <a:latin typeface="+mj-lt"/>
                          <a:cs typeface="Gill Sans" panose="020B0502020104020203" pitchFamily="34" charset="-79"/>
                        </a:rPr>
                        <a:t>YOUR</a:t>
                      </a:r>
                      <a:r>
                        <a:rPr lang="en-US" sz="1400" b="1" i="0" baseline="0" dirty="0">
                          <a:latin typeface="+mj-lt"/>
                          <a:cs typeface="Gill Sans" panose="020B0502020104020203" pitchFamily="34" charset="-79"/>
                        </a:rPr>
                        <a:t> HEADING</a:t>
                      </a:r>
                      <a:endParaRPr lang="ru-RU" sz="1400" b="1" i="0" dirty="0">
                        <a:solidFill>
                          <a:schemeClr val="bg2"/>
                        </a:solidFill>
                        <a:latin typeface="+mj-lt"/>
                        <a:ea typeface="Roboto Black" panose="02000000000000000000" pitchFamily="2" charset="0"/>
                        <a:cs typeface="Gill Sans" panose="020B0502020104020203" pitchFamily="34" charset="-79"/>
                      </a:endParaRPr>
                    </a:p>
                  </a:txBody>
                  <a:tcPr marL="69909" marR="69909" marT="34995" marB="34995" anchor="ctr">
                    <a:lnL>
                      <a:noFill/>
                    </a:lnL>
                    <a:lnR w="6350" cap="flat" cmpd="sng" algn="ctr">
                      <a:solidFill>
                        <a:srgbClr val="DDDDDD"/>
                      </a:solidFill>
                      <a:prstDash val="solid"/>
                      <a:miter lim="800000"/>
                    </a:lnR>
                    <a:lnT w="6350" cap="flat" cmpd="sng" algn="ctr">
                      <a:solidFill>
                        <a:srgbClr val="DDDDDD"/>
                      </a:solidFill>
                      <a:prstDash val="solid"/>
                      <a:miter lim="800000"/>
                    </a:lnT>
                    <a:lnB w="12700" cap="flat" cmpd="sng" algn="ctr">
                      <a:solidFill>
                        <a:sysClr val="window" lastClr="FFFFFF"/>
                      </a:solidFill>
                      <a:prstDash val="solid"/>
                      <a:miter lim="800000"/>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3420419"/>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12700" cap="flat" cmpd="sng" algn="ctr">
                      <a:solidFill>
                        <a:sysClr val="window" lastClr="FFFFFF"/>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dirty="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12700" cap="flat" cmpd="sng" algn="ctr">
                      <a:solidFill>
                        <a:sysClr val="window" lastClr="FFFFFF"/>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12700" cap="flat" cmpd="sng" algn="ctr">
                      <a:solidFill>
                        <a:sysClr val="window" lastClr="FFFFFF"/>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12700" cap="flat" cmpd="sng" algn="ctr">
                      <a:solidFill>
                        <a:sysClr val="window" lastClr="FFFFFF"/>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extLst>
                  <a:ext uri="{0D108BD9-81ED-4DB2-BD59-A6C34878D82A}">
                    <a16:rowId xmlns:a16="http://schemas.microsoft.com/office/drawing/2014/main" val="3883246291"/>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3502607855"/>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dirty="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extLst>
                  <a:ext uri="{0D108BD9-81ED-4DB2-BD59-A6C34878D82A}">
                    <a16:rowId xmlns:a16="http://schemas.microsoft.com/office/drawing/2014/main" val="3557125802"/>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55255528"/>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extLst>
                  <a:ext uri="{0D108BD9-81ED-4DB2-BD59-A6C34878D82A}">
                    <a16:rowId xmlns:a16="http://schemas.microsoft.com/office/drawing/2014/main" val="1449646690"/>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173117077"/>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40000"/>
                      </a:schemeClr>
                    </a:solidFill>
                  </a:tcPr>
                </a:tc>
                <a:extLst>
                  <a:ext uri="{0D108BD9-81ED-4DB2-BD59-A6C34878D82A}">
                    <a16:rowId xmlns:a16="http://schemas.microsoft.com/office/drawing/2014/main" val="43970745"/>
                  </a:ext>
                </a:extLst>
              </a:tr>
              <a:tr h="554614">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tc>
                  <a:txBody>
                    <a:bodyPr/>
                    <a:lstStyle>
                      <a:lvl1pPr marL="0" algn="l" defTabSz="914400" rtl="0" eaLnBrk="1" latinLnBrk="0" hangingPunct="1">
                        <a:defRPr sz="1800" kern="1200">
                          <a:solidFill>
                            <a:schemeClr val="dk1"/>
                          </a:solidFill>
                          <a:latin typeface="Gill Sans MT" panose="020B0502020104020203"/>
                        </a:defRPr>
                      </a:lvl1pPr>
                      <a:lvl2pPr marL="457200" algn="l" defTabSz="914400" rtl="0" eaLnBrk="1" latinLnBrk="0" hangingPunct="1">
                        <a:defRPr sz="1800" kern="1200">
                          <a:solidFill>
                            <a:schemeClr val="dk1"/>
                          </a:solidFill>
                          <a:latin typeface="Gill Sans MT" panose="020B0502020104020203"/>
                        </a:defRPr>
                      </a:lvl2pPr>
                      <a:lvl3pPr marL="914400" algn="l" defTabSz="914400" rtl="0" eaLnBrk="1" latinLnBrk="0" hangingPunct="1">
                        <a:defRPr sz="1800" kern="1200">
                          <a:solidFill>
                            <a:schemeClr val="dk1"/>
                          </a:solidFill>
                          <a:latin typeface="Gill Sans MT" panose="020B0502020104020203"/>
                        </a:defRPr>
                      </a:lvl3pPr>
                      <a:lvl4pPr marL="1371600" algn="l" defTabSz="914400" rtl="0" eaLnBrk="1" latinLnBrk="0" hangingPunct="1">
                        <a:defRPr sz="1800" kern="1200">
                          <a:solidFill>
                            <a:schemeClr val="dk1"/>
                          </a:solidFill>
                          <a:latin typeface="Gill Sans MT" panose="020B0502020104020203"/>
                        </a:defRPr>
                      </a:lvl4pPr>
                      <a:lvl5pPr marL="1828800" algn="l" defTabSz="914400" rtl="0" eaLnBrk="1" latinLnBrk="0" hangingPunct="1">
                        <a:defRPr sz="1800" kern="1200">
                          <a:solidFill>
                            <a:schemeClr val="dk1"/>
                          </a:solidFill>
                          <a:latin typeface="Gill Sans MT" panose="020B0502020104020203"/>
                        </a:defRPr>
                      </a:lvl5pPr>
                      <a:lvl6pPr marL="2286000" algn="l" defTabSz="914400" rtl="0" eaLnBrk="1" latinLnBrk="0" hangingPunct="1">
                        <a:defRPr sz="1800" kern="1200">
                          <a:solidFill>
                            <a:schemeClr val="dk1"/>
                          </a:solidFill>
                          <a:latin typeface="Gill Sans MT" panose="020B0502020104020203"/>
                        </a:defRPr>
                      </a:lvl6pPr>
                      <a:lvl7pPr marL="2743200" algn="l" defTabSz="914400" rtl="0" eaLnBrk="1" latinLnBrk="0" hangingPunct="1">
                        <a:defRPr sz="1800" kern="1200">
                          <a:solidFill>
                            <a:schemeClr val="dk1"/>
                          </a:solidFill>
                          <a:latin typeface="Gill Sans MT" panose="020B0502020104020203"/>
                        </a:defRPr>
                      </a:lvl7pPr>
                      <a:lvl8pPr marL="3200400" algn="l" defTabSz="914400" rtl="0" eaLnBrk="1" latinLnBrk="0" hangingPunct="1">
                        <a:defRPr sz="1800" kern="1200">
                          <a:solidFill>
                            <a:schemeClr val="dk1"/>
                          </a:solidFill>
                          <a:latin typeface="Gill Sans MT" panose="020B0502020104020203"/>
                        </a:defRPr>
                      </a:lvl8pPr>
                      <a:lvl9pPr marL="3657600" algn="l" defTabSz="914400" rtl="0" eaLnBrk="1" latinLnBrk="0" hangingPunct="1">
                        <a:defRPr sz="1800" kern="1200">
                          <a:solidFill>
                            <a:schemeClr val="dk1"/>
                          </a:solidFill>
                          <a:latin typeface="Gill Sans MT" panose="020B0502020104020203"/>
                        </a:defRPr>
                      </a:lvl9p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latin typeface="+mn-lt"/>
                        </a:rPr>
                        <a:t>Place content here</a:t>
                      </a:r>
                      <a:endParaRPr lang="ru-RU" sz="1400" b="0" i="0" dirty="0">
                        <a:solidFill>
                          <a:schemeClr val="bg1"/>
                        </a:solidFill>
                        <a:latin typeface="+mn-lt"/>
                        <a:ea typeface="Roboto Light" panose="02000000000000000000" pitchFamily="2" charset="0"/>
                        <a:cs typeface="Gill Sans Light" panose="020B0302020104020203" pitchFamily="34" charset="-79"/>
                      </a:endParaRPr>
                    </a:p>
                  </a:txBody>
                  <a:tcPr marL="64576" marR="64576" marT="34995" marB="34995" anchor="ctr">
                    <a:lnL w="6350" cap="flat" cmpd="sng" algn="ctr">
                      <a:solidFill>
                        <a:srgbClr val="DDDDDD"/>
                      </a:solidFill>
                      <a:prstDash val="solid"/>
                      <a:miter lim="800000"/>
                    </a:lnL>
                    <a:lnR w="6350" cap="flat" cmpd="sng" algn="ctr">
                      <a:solidFill>
                        <a:srgbClr val="DDDDDD"/>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663314759"/>
                  </a:ext>
                </a:extLst>
              </a:tr>
            </a:tbl>
          </a:graphicData>
        </a:graphic>
      </p:graphicFrame>
    </p:spTree>
    <p:extLst>
      <p:ext uri="{BB962C8B-B14F-4D97-AF65-F5344CB8AC3E}">
        <p14:creationId xmlns:p14="http://schemas.microsoft.com/office/powerpoint/2010/main" val="118341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p:txBody>
          <a:bodyPr>
            <a:normAutofit/>
          </a:bodyPr>
          <a:lstStyle/>
          <a:p>
            <a:r>
              <a:rPr lang="en-US" dirty="0"/>
              <a:t>TITLE GOES HERE</a:t>
            </a:r>
          </a:p>
        </p:txBody>
      </p:sp>
      <p:sp>
        <p:nvSpPr>
          <p:cNvPr id="6" name="Text Placeholder 5">
            <a:extLst>
              <a:ext uri="{FF2B5EF4-FFF2-40B4-BE49-F238E27FC236}">
                <a16:creationId xmlns:a16="http://schemas.microsoft.com/office/drawing/2014/main" id="{9D8A0347-95CC-4E7E-B5B8-92D48FB28F1A}"/>
              </a:ext>
            </a:extLst>
          </p:cNvPr>
          <p:cNvSpPr>
            <a:spLocks noGrp="1"/>
          </p:cNvSpPr>
          <p:nvPr>
            <p:ph type="body" sz="quarter" idx="11"/>
          </p:nvPr>
        </p:nvSpPr>
        <p:spPr/>
        <p:txBody>
          <a:bodyPr>
            <a:normAutofit fontScale="92500"/>
          </a:bodyPr>
          <a:lstStyle/>
          <a:p>
            <a:pPr>
              <a:lnSpc>
                <a:spcPct val="150000"/>
              </a:lnSpc>
            </a:pPr>
            <a:r>
              <a:rPr lang="en-US" dirty="0"/>
              <a:t>Lorem ipsum dolor sit amet, consectetur adipiscing elit. Ut gravida eros erat. Proin a tellus sed risus lobortis sagittis </a:t>
            </a:r>
            <a:endParaRPr lang="en-US" sz="2000" b="1" dirty="0">
              <a:latin typeface="Gill Sans" panose="020B0502020104020203" pitchFamily="34" charset="-79"/>
              <a:cs typeface="Gill Sans" panose="020B0502020104020203" pitchFamily="34" charset="-79"/>
            </a:endParaRPr>
          </a:p>
          <a:p>
            <a:pPr>
              <a:lnSpc>
                <a:spcPct val="150000"/>
              </a:lnSpc>
            </a:pPr>
            <a:endParaRPr lang="en-US" dirty="0"/>
          </a:p>
        </p:txBody>
      </p:sp>
      <p:pic>
        <p:nvPicPr>
          <p:cNvPr id="14" name="Picture Placeholder 13">
            <a:extLst>
              <a:ext uri="{FF2B5EF4-FFF2-40B4-BE49-F238E27FC236}">
                <a16:creationId xmlns:a16="http://schemas.microsoft.com/office/drawing/2014/main" id="{400F13C8-50CB-4495-9C98-CB91C4E94040}"/>
              </a:ext>
            </a:extLst>
          </p:cNvPr>
          <p:cNvPicPr>
            <a:picLocks noGrp="1" noChangeAspect="1"/>
          </p:cNvPicPr>
          <p:nvPr>
            <p:ph type="pic" sz="quarter" idx="12"/>
          </p:nvPr>
        </p:nvPicPr>
        <p:blipFill rotWithShape="1">
          <a:blip r:embed="rId3"/>
          <a:srcRect t="99" b="99"/>
          <a:stretch/>
        </p:blipFill>
        <p:spPr>
          <a:xfrm>
            <a:off x="0" y="0"/>
            <a:ext cx="12192000" cy="6858000"/>
          </a:xfrm>
        </p:spPr>
      </p:pic>
    </p:spTree>
    <p:extLst>
      <p:ext uri="{BB962C8B-B14F-4D97-AF65-F5344CB8AC3E}">
        <p14:creationId xmlns:p14="http://schemas.microsoft.com/office/powerpoint/2010/main" val="2794892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Woman Kayaking ">
            <a:extLst>
              <a:ext uri="{FF2B5EF4-FFF2-40B4-BE49-F238E27FC236}">
                <a16:creationId xmlns:a16="http://schemas.microsoft.com/office/drawing/2014/main" id="{0F328162-C41F-0747-AD98-22BF1A68A41C}"/>
              </a:ext>
            </a:extLst>
          </p:cNvPr>
          <p:cNvPicPr>
            <a:picLocks noGrp="1" noChangeAspect="1"/>
          </p:cNvPicPr>
          <p:nvPr>
            <p:ph type="pic" sz="quarter" idx="12"/>
          </p:nvPr>
        </p:nvPicPr>
        <p:blipFill>
          <a:blip r:embed="rId3"/>
          <a:srcRect t="4698" b="4698"/>
          <a:stretch>
            <a:fillRect/>
          </a:stretch>
        </p:blipFill>
        <p:spPr/>
      </p:pic>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p:txBody>
          <a:bodyPr>
            <a:normAutofit/>
          </a:bodyPr>
          <a:lstStyle/>
          <a:p>
            <a:r>
              <a:rPr lang="en-US" dirty="0"/>
              <a:t>TITLE GOES HERE</a:t>
            </a:r>
          </a:p>
        </p:txBody>
      </p:sp>
      <p:sp>
        <p:nvSpPr>
          <p:cNvPr id="6" name="Text Placeholder 5">
            <a:extLst>
              <a:ext uri="{FF2B5EF4-FFF2-40B4-BE49-F238E27FC236}">
                <a16:creationId xmlns:a16="http://schemas.microsoft.com/office/drawing/2014/main" id="{9D8A0347-95CC-4E7E-B5B8-92D48FB28F1A}"/>
              </a:ext>
            </a:extLst>
          </p:cNvPr>
          <p:cNvSpPr>
            <a:spLocks noGrp="1"/>
          </p:cNvSpPr>
          <p:nvPr>
            <p:ph type="body" sz="quarter" idx="11"/>
          </p:nvPr>
        </p:nvSpPr>
        <p:spPr/>
        <p:txBody>
          <a:bodyPr>
            <a:normAutofit fontScale="92500"/>
          </a:bodyPr>
          <a:lstStyle/>
          <a:p>
            <a:pPr>
              <a:lnSpc>
                <a:spcPct val="150000"/>
              </a:lnSpc>
            </a:pPr>
            <a:r>
              <a:rPr lang="en-US" dirty="0"/>
              <a:t>Lorem ipsum dolor sit amet, consectetur adipiscing elit. Ut gravida eros erat. Proin a tellus sed risus lobortis sagittis </a:t>
            </a:r>
            <a:endParaRPr lang="en-US" sz="2000" b="1" dirty="0">
              <a:latin typeface="Gill Sans" panose="020B0502020104020203" pitchFamily="34" charset="-79"/>
              <a:cs typeface="Gill Sans" panose="020B0502020104020203" pitchFamily="34" charset="-79"/>
            </a:endParaRPr>
          </a:p>
          <a:p>
            <a:pPr>
              <a:lnSpc>
                <a:spcPct val="150000"/>
              </a:lnSpc>
            </a:pPr>
            <a:endParaRPr lang="en-US" dirty="0"/>
          </a:p>
        </p:txBody>
      </p:sp>
    </p:spTree>
    <p:extLst>
      <p:ext uri="{BB962C8B-B14F-4D97-AF65-F5344CB8AC3E}">
        <p14:creationId xmlns:p14="http://schemas.microsoft.com/office/powerpoint/2010/main" val="79748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vel Themed Flat lay">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838200" y="0"/>
            <a:ext cx="11353800" cy="5791201"/>
          </a:xfrm>
        </p:spPr>
      </p:pic>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p:txBody>
          <a:bodyPr anchor="b"/>
          <a:lstStyle/>
          <a:p>
            <a:pPr lvl="0"/>
            <a:r>
              <a:rPr lang="en-US" dirty="0">
                <a:sym typeface="Bebas"/>
              </a:rPr>
              <a:t>THANK YOU</a:t>
            </a:r>
            <a:endParaRPr lang="en-US" dirty="0"/>
          </a:p>
        </p:txBody>
      </p:sp>
      <p:sp>
        <p:nvSpPr>
          <p:cNvPr id="6" name="Text Placeholder 5">
            <a:extLst>
              <a:ext uri="{FF2B5EF4-FFF2-40B4-BE49-F238E27FC236}">
                <a16:creationId xmlns:a16="http://schemas.microsoft.com/office/drawing/2014/main" id="{4E492036-E696-4CD7-AA21-39FC74717BB9}"/>
              </a:ext>
            </a:extLst>
          </p:cNvPr>
          <p:cNvSpPr>
            <a:spLocks noGrp="1"/>
          </p:cNvSpPr>
          <p:nvPr>
            <p:ph type="body" sz="quarter" idx="14"/>
          </p:nvPr>
        </p:nvSpPr>
        <p:spPr/>
        <p:txBody>
          <a:bodyPr>
            <a:normAutofit lnSpcReduction="10000"/>
          </a:bodyPr>
          <a:lstStyle/>
          <a:p>
            <a:r>
              <a:rPr lang="en-US" dirty="0"/>
              <a:t>HTTP://WWW.MARGIESTRAVEL.COM/</a:t>
            </a:r>
          </a:p>
          <a:p>
            <a:endParaRPr lang="en-US" dirty="0"/>
          </a:p>
        </p:txBody>
      </p:sp>
      <p:grpSp>
        <p:nvGrpSpPr>
          <p:cNvPr id="51" name="Group 50" descr="Contact information text box group">
            <a:extLst>
              <a:ext uri="{FF2B5EF4-FFF2-40B4-BE49-F238E27FC236}">
                <a16:creationId xmlns:a16="http://schemas.microsoft.com/office/drawing/2014/main" id="{5440D331-C6D8-D844-8811-5ED6AEB3F4BD}"/>
              </a:ext>
            </a:extLst>
          </p:cNvPr>
          <p:cNvGrpSpPr/>
          <p:nvPr/>
        </p:nvGrpSpPr>
        <p:grpSpPr>
          <a:xfrm>
            <a:off x="9309516" y="502274"/>
            <a:ext cx="2780443" cy="993643"/>
            <a:chOff x="7718027" y="4213936"/>
            <a:chExt cx="2780443" cy="993643"/>
          </a:xfrm>
        </p:grpSpPr>
        <p:grpSp>
          <p:nvGrpSpPr>
            <p:cNvPr id="19" name="Group 18">
              <a:extLst>
                <a:ext uri="{FF2B5EF4-FFF2-40B4-BE49-F238E27FC236}">
                  <a16:creationId xmlns:a16="http://schemas.microsoft.com/office/drawing/2014/main" id="{28D1A7A2-A799-E043-8B93-F66D87909B8A}"/>
                </a:ext>
              </a:extLst>
            </p:cNvPr>
            <p:cNvGrpSpPr/>
            <p:nvPr/>
          </p:nvGrpSpPr>
          <p:grpSpPr>
            <a:xfrm>
              <a:off x="8029588" y="4225347"/>
              <a:ext cx="2468882" cy="982232"/>
              <a:chOff x="6095998" y="4225347"/>
              <a:chExt cx="4707723" cy="982232"/>
            </a:xfrm>
          </p:grpSpPr>
          <p:sp>
            <p:nvSpPr>
              <p:cNvPr id="45" name="Subtitle 2">
                <a:extLst>
                  <a:ext uri="{FF2B5EF4-FFF2-40B4-BE49-F238E27FC236}">
                    <a16:creationId xmlns:a16="http://schemas.microsoft.com/office/drawing/2014/main" id="{6727AF79-CC43-B24F-91AB-59C97C34865E}"/>
                  </a:ext>
                </a:extLst>
              </p:cNvPr>
              <p:cNvSpPr txBox="1">
                <a:spLocks/>
              </p:cNvSpPr>
              <p:nvPr/>
            </p:nvSpPr>
            <p:spPr>
              <a:xfrm>
                <a:off x="6095998" y="4225347"/>
                <a:ext cx="4031470" cy="30904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b="1" dirty="0">
                    <a:solidFill>
                      <a:schemeClr val="tx2"/>
                    </a:solidFill>
                    <a:latin typeface="+mj-lt"/>
                    <a:cs typeface="Gill Sans" panose="020B0502020104020203" pitchFamily="34" charset="-79"/>
                  </a:rPr>
                  <a:t>VICTORIA LINDQVIST</a:t>
                </a:r>
                <a:endParaRPr kumimoji="0" lang="en-US" sz="1400" b="1" u="none" strike="noStrike" kern="1200" cap="none" spc="0" normalizeH="0" baseline="0" noProof="0" dirty="0">
                  <a:ln>
                    <a:noFill/>
                  </a:ln>
                  <a:solidFill>
                    <a:schemeClr val="tx2"/>
                  </a:solidFill>
                  <a:effectLst/>
                  <a:uLnTx/>
                  <a:uFillTx/>
                  <a:latin typeface="+mj-lt"/>
                  <a:cs typeface="Gill Sans" panose="020B0502020104020203" pitchFamily="34" charset="-79"/>
                </a:endParaRPr>
              </a:p>
            </p:txBody>
          </p:sp>
          <p:sp>
            <p:nvSpPr>
              <p:cNvPr id="46" name="Text Placeholder 17">
                <a:extLst>
                  <a:ext uri="{FF2B5EF4-FFF2-40B4-BE49-F238E27FC236}">
                    <a16:creationId xmlns:a16="http://schemas.microsoft.com/office/drawing/2014/main" id="{698B802A-61BF-5142-91CD-EF6EE9F1A68A}"/>
                  </a:ext>
                </a:extLst>
              </p:cNvPr>
              <p:cNvSpPr txBox="1">
                <a:spLocks/>
              </p:cNvSpPr>
              <p:nvPr/>
            </p:nvSpPr>
            <p:spPr>
              <a:xfrm>
                <a:off x="6096002" y="4570697"/>
                <a:ext cx="3206749"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400" u="none" strike="noStrike" kern="1200" cap="none" spc="0" normalizeH="0" baseline="0" noProof="0" dirty="0">
                    <a:ln>
                      <a:noFill/>
                    </a:ln>
                    <a:solidFill>
                      <a:schemeClr val="tx2"/>
                    </a:solidFill>
                    <a:effectLst/>
                    <a:uLnTx/>
                    <a:uFillTx/>
                    <a:cs typeface="Gill Sans Light" panose="020B0302020104020203" pitchFamily="34" charset="-79"/>
                  </a:rPr>
                  <a:t>+</a:t>
                </a:r>
                <a:r>
                  <a:rPr lang="en-US" dirty="0">
                    <a:solidFill>
                      <a:schemeClr val="tx2"/>
                    </a:solidFill>
                    <a:cs typeface="Gill Sans Light" panose="020B0302020104020203" pitchFamily="34" charset="-79"/>
                  </a:rPr>
                  <a:t>1 (589) 555‐0199</a:t>
                </a:r>
                <a:endParaRPr kumimoji="0" lang="en-US" sz="1400" u="none" strike="noStrike" kern="1200" cap="none" spc="0" normalizeH="0" baseline="0" noProof="0" dirty="0">
                  <a:ln>
                    <a:noFill/>
                  </a:ln>
                  <a:solidFill>
                    <a:schemeClr val="tx2"/>
                  </a:solidFill>
                  <a:effectLst/>
                  <a:uLnTx/>
                  <a:uFillTx/>
                  <a:cs typeface="Gill Sans Light" panose="020B0302020104020203" pitchFamily="34" charset="-79"/>
                </a:endParaRPr>
              </a:p>
            </p:txBody>
          </p:sp>
          <p:sp>
            <p:nvSpPr>
              <p:cNvPr id="47" name="Text Placeholder 18">
                <a:extLst>
                  <a:ext uri="{FF2B5EF4-FFF2-40B4-BE49-F238E27FC236}">
                    <a16:creationId xmlns:a16="http://schemas.microsoft.com/office/drawing/2014/main" id="{22512C4B-7E64-EA4F-9C2C-D59EF00F75BC}"/>
                  </a:ext>
                </a:extLst>
              </p:cNvPr>
              <p:cNvSpPr txBox="1">
                <a:spLocks/>
              </p:cNvSpPr>
              <p:nvPr/>
            </p:nvSpPr>
            <p:spPr>
              <a:xfrm>
                <a:off x="6096002" y="4959929"/>
                <a:ext cx="4707719"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400" u="none" strike="noStrike" kern="1200" cap="none" spc="0" normalizeH="0" baseline="0" noProof="0" dirty="0">
                    <a:ln>
                      <a:noFill/>
                    </a:ln>
                    <a:solidFill>
                      <a:schemeClr val="tx2"/>
                    </a:solidFill>
                    <a:effectLst/>
                    <a:uLnTx/>
                    <a:uFillTx/>
                    <a:cs typeface="Gill Sans Light" panose="020B0302020104020203" pitchFamily="34" charset="-79"/>
                  </a:rPr>
                  <a:t>victoria@margiestravel.com</a:t>
                </a:r>
              </a:p>
            </p:txBody>
          </p:sp>
        </p:grpSp>
        <p:grpSp>
          <p:nvGrpSpPr>
            <p:cNvPr id="20" name="Group 19">
              <a:extLst>
                <a:ext uri="{FF2B5EF4-FFF2-40B4-BE49-F238E27FC236}">
                  <a16:creationId xmlns:a16="http://schemas.microsoft.com/office/drawing/2014/main" id="{FA9978F1-A4D0-0C48-82F7-A677ECC15EF8}"/>
                </a:ext>
              </a:extLst>
            </p:cNvPr>
            <p:cNvGrpSpPr/>
            <p:nvPr/>
          </p:nvGrpSpPr>
          <p:grpSpPr>
            <a:xfrm>
              <a:off x="7718027" y="4213936"/>
              <a:ext cx="218900" cy="979268"/>
              <a:chOff x="6582150" y="5034270"/>
              <a:chExt cx="218900" cy="979268"/>
            </a:xfrm>
          </p:grpSpPr>
          <p:pic>
            <p:nvPicPr>
              <p:cNvPr id="52" name="Graphic 51" descr="User" title="Icon - Presenter Name">
                <a:extLst>
                  <a:ext uri="{FF2B5EF4-FFF2-40B4-BE49-F238E27FC236}">
                    <a16:creationId xmlns:a16="http://schemas.microsoft.com/office/drawing/2014/main" id="{174B9B52-F256-CC43-B002-B0CC73035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pic>
            <p:nvPicPr>
              <p:cNvPr id="53" name="Graphic 52" descr="Envelope" title="Icon Presenter Email">
                <a:extLst>
                  <a:ext uri="{FF2B5EF4-FFF2-40B4-BE49-F238E27FC236}">
                    <a16:creationId xmlns:a16="http://schemas.microsoft.com/office/drawing/2014/main" id="{F2F4E712-3E0F-6C46-96C5-35C27A46BAD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794638"/>
                <a:ext cx="218900" cy="218900"/>
              </a:xfrm>
              <a:prstGeom prst="rect">
                <a:avLst/>
              </a:prstGeom>
            </p:spPr>
          </p:pic>
          <p:pic>
            <p:nvPicPr>
              <p:cNvPr id="54" name="Graphic 53" descr="Smart Phone" title="Icon - Presenter Phone Number">
                <a:extLst>
                  <a:ext uri="{FF2B5EF4-FFF2-40B4-BE49-F238E27FC236}">
                    <a16:creationId xmlns:a16="http://schemas.microsoft.com/office/drawing/2014/main" id="{A4DE8733-7009-1A4C-AF89-8881265D092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82150" y="5405406"/>
                <a:ext cx="218900" cy="218900"/>
              </a:xfrm>
              <a:prstGeom prst="rect">
                <a:avLst/>
              </a:prstGeom>
            </p:spPr>
          </p:pic>
        </p:grpSp>
      </p:grpSp>
    </p:spTree>
    <p:extLst>
      <p:ext uri="{BB962C8B-B14F-4D97-AF65-F5344CB8AC3E}">
        <p14:creationId xmlns:p14="http://schemas.microsoft.com/office/powerpoint/2010/main" val="51188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Text Placeholder 1">
            <a:extLst>
              <a:ext uri="{FF2B5EF4-FFF2-40B4-BE49-F238E27FC236}">
                <a16:creationId xmlns:a16="http://schemas.microsoft.com/office/drawing/2014/main" id="{D3D8A761-4FF9-4CEB-80F5-216BB692509B}"/>
              </a:ext>
            </a:extLst>
          </p:cNvPr>
          <p:cNvSpPr>
            <a:spLocks noGrp="1"/>
          </p:cNvSpPr>
          <p:nvPr>
            <p:ph type="body" sz="quarter" idx="11"/>
          </p:nvPr>
        </p:nvSpPr>
        <p:spPr/>
        <p:txBody>
          <a:bodyPr/>
          <a:lstStyle/>
          <a:p>
            <a:r>
              <a:rPr lang="en-US" u="sng" dirty="0">
                <a:solidFill>
                  <a:srgbClr val="0070C0"/>
                </a:solidFill>
                <a:hlinkClick r:id="rId2">
                  <a:extLst>
                    <a:ext uri="{A12FA001-AC4F-418D-AE19-62706E023703}">
                      <ahyp:hlinkClr xmlns:ahyp="http://schemas.microsoft.com/office/drawing/2018/hyperlinkcolor" val="tx"/>
                    </a:ext>
                  </a:extLst>
                </a:hlinkClick>
              </a:rPr>
              <a:t>Template Editing Instructions and Feedback</a:t>
            </a:r>
            <a:endParaRPr lang="en-US" u="sng" dirty="0">
              <a:solidFill>
                <a:srgbClr val="0070C0"/>
              </a:solidFill>
            </a:endParaRPr>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3B6B691-CCEA-49BC-887E-2DDD996AFE4C}"/>
              </a:ext>
            </a:extLst>
          </p:cNvPr>
          <p:cNvPicPr>
            <a:picLocks noGrp="1" noChangeAspect="1"/>
          </p:cNvPicPr>
          <p:nvPr>
            <p:ph type="pic" sz="quarter" idx="10"/>
          </p:nvPr>
        </p:nvPicPr>
        <p:blipFill rotWithShape="1">
          <a:blip r:embed="rId3"/>
          <a:srcRect l="5152" r="5152"/>
          <a:stretch/>
        </p:blipFill>
        <p:spPr>
          <a:xfrm>
            <a:off x="5721350" y="0"/>
            <a:ext cx="6470650" cy="3639741"/>
          </a:xfrm>
        </p:spPr>
      </p:pic>
      <p:pic>
        <p:nvPicPr>
          <p:cNvPr id="6" name="Picture 5">
            <a:extLst>
              <a:ext uri="{FF2B5EF4-FFF2-40B4-BE49-F238E27FC236}">
                <a16:creationId xmlns:a16="http://schemas.microsoft.com/office/drawing/2014/main" id="{B1C527C9-E08B-4D3E-A90A-ABB3A9524AE5}"/>
              </a:ext>
            </a:extLst>
          </p:cNvPr>
          <p:cNvPicPr>
            <a:picLocks noChangeAspect="1"/>
          </p:cNvPicPr>
          <p:nvPr/>
        </p:nvPicPr>
        <p:blipFill>
          <a:blip r:embed="rId4"/>
          <a:stretch>
            <a:fillRect/>
          </a:stretch>
        </p:blipFill>
        <p:spPr>
          <a:xfrm>
            <a:off x="5721350" y="3615307"/>
            <a:ext cx="6470650" cy="3242694"/>
          </a:xfrm>
          <a:prstGeom prst="rect">
            <a:avLst/>
          </a:prstGeom>
        </p:spPr>
      </p:pic>
      <p:grpSp>
        <p:nvGrpSpPr>
          <p:cNvPr id="7" name="Group 6">
            <a:extLst>
              <a:ext uri="{FF2B5EF4-FFF2-40B4-BE49-F238E27FC236}">
                <a16:creationId xmlns:a16="http://schemas.microsoft.com/office/drawing/2014/main" id="{E61BF65C-3FC0-45CA-A072-6038069E51F9}"/>
              </a:ext>
            </a:extLst>
          </p:cNvPr>
          <p:cNvGrpSpPr/>
          <p:nvPr/>
        </p:nvGrpSpPr>
        <p:grpSpPr>
          <a:xfrm>
            <a:off x="839470" y="651192"/>
            <a:ext cx="4338320" cy="6035358"/>
            <a:chOff x="7335520" y="873760"/>
            <a:chExt cx="4338320" cy="5555615"/>
          </a:xfrm>
        </p:grpSpPr>
        <p:sp>
          <p:nvSpPr>
            <p:cNvPr id="8" name="Rectangle 7">
              <a:extLst>
                <a:ext uri="{FF2B5EF4-FFF2-40B4-BE49-F238E27FC236}">
                  <a16:creationId xmlns:a16="http://schemas.microsoft.com/office/drawing/2014/main" id="{19116F04-27BF-416C-8AAD-5429321CD8C3}"/>
                </a:ext>
              </a:extLst>
            </p:cNvPr>
            <p:cNvSpPr/>
            <p:nvPr/>
          </p:nvSpPr>
          <p:spPr>
            <a:xfrm>
              <a:off x="7335520" y="873760"/>
              <a:ext cx="4338320" cy="5435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9">
              <a:extLst>
                <a:ext uri="{FF2B5EF4-FFF2-40B4-BE49-F238E27FC236}">
                  <a16:creationId xmlns:a16="http://schemas.microsoft.com/office/drawing/2014/main" id="{F26A7974-BF2A-4D56-8690-3F2587090136}"/>
                </a:ext>
              </a:extLst>
            </p:cNvPr>
            <p:cNvSpPr txBox="1">
              <a:spLocks/>
            </p:cNvSpPr>
            <p:nvPr/>
          </p:nvSpPr>
          <p:spPr>
            <a:xfrm>
              <a:off x="7500461" y="1139235"/>
              <a:ext cx="4008437" cy="1395208"/>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t>ALERT</a:t>
              </a:r>
            </a:p>
            <a:p>
              <a:r>
                <a:rPr lang="en-US" dirty="0"/>
                <a:t>Wildfire</a:t>
              </a:r>
            </a:p>
          </p:txBody>
        </p:sp>
        <p:sp>
          <p:nvSpPr>
            <p:cNvPr id="10" name="Text Placeholder 10">
              <a:extLst>
                <a:ext uri="{FF2B5EF4-FFF2-40B4-BE49-F238E27FC236}">
                  <a16:creationId xmlns:a16="http://schemas.microsoft.com/office/drawing/2014/main" id="{96597A97-4CA5-4325-BA27-C082CD759886}"/>
                </a:ext>
              </a:extLst>
            </p:cNvPr>
            <p:cNvSpPr txBox="1">
              <a:spLocks/>
            </p:cNvSpPr>
            <p:nvPr/>
          </p:nvSpPr>
          <p:spPr>
            <a:xfrm>
              <a:off x="7500460" y="2387828"/>
              <a:ext cx="4008437" cy="60288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NETWORK OF CAMERAS</a:t>
              </a:r>
            </a:p>
          </p:txBody>
        </p:sp>
        <p:sp>
          <p:nvSpPr>
            <p:cNvPr id="11" name="Text Placeholder 10">
              <a:extLst>
                <a:ext uri="{FF2B5EF4-FFF2-40B4-BE49-F238E27FC236}">
                  <a16:creationId xmlns:a16="http://schemas.microsoft.com/office/drawing/2014/main" id="{22CD6BC5-2A8C-4FFF-A0C1-A551300E68E0}"/>
                </a:ext>
              </a:extLst>
            </p:cNvPr>
            <p:cNvSpPr txBox="1">
              <a:spLocks/>
            </p:cNvSpPr>
            <p:nvPr/>
          </p:nvSpPr>
          <p:spPr>
            <a:xfrm>
              <a:off x="7424261" y="2872325"/>
              <a:ext cx="4249579" cy="35570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effectLst/>
                  <a:ea typeface="Calibri" panose="020F0502020204030204" pitchFamily="34" charset="0"/>
                  <a:cs typeface="Times New Roman" panose="02020603050405020304" pitchFamily="18" charset="0"/>
                </a:rPr>
                <a:t>Over the last decade, 800 PTZ (Pan-Tilt-Zoom) fire cameras have been installed across California by the HPWREN and </a:t>
              </a:r>
              <a:r>
                <a:rPr lang="en-US" sz="1500" dirty="0" err="1">
                  <a:effectLst/>
                  <a:ea typeface="Calibri" panose="020F0502020204030204" pitchFamily="34" charset="0"/>
                  <a:cs typeface="Times New Roman" panose="02020603050405020304" pitchFamily="18" charset="0"/>
                </a:rPr>
                <a:t>ALERTWildfire</a:t>
              </a:r>
              <a:r>
                <a:rPr lang="en-US" sz="1500" dirty="0">
                  <a:effectLst/>
                  <a:ea typeface="Calibri" panose="020F0502020204030204" pitchFamily="34" charset="0"/>
                  <a:cs typeface="Times New Roman" panose="02020603050405020304" pitchFamily="18" charset="0"/>
                </a:rPr>
                <a:t> consortiums:</a:t>
              </a:r>
            </a:p>
            <a:p>
              <a:pPr marL="342900" marR="0" lvl="0" indent="-342900">
                <a:lnSpc>
                  <a:spcPct val="107000"/>
                </a:lnSpc>
                <a:spcBef>
                  <a:spcPts val="0"/>
                </a:spcBef>
                <a:spcAft>
                  <a:spcPts val="0"/>
                </a:spcAft>
                <a:buFont typeface="Symbol" panose="05050102010706020507" pitchFamily="18" charset="2"/>
                <a:buChar char=""/>
              </a:pPr>
              <a:r>
                <a:rPr lang="en-US" sz="1500" u="sng" dirty="0">
                  <a:solidFill>
                    <a:srgbClr val="0563C1"/>
                  </a:solidFill>
                  <a:effectLst/>
                  <a:ea typeface="Calibri" panose="020F0502020204030204" pitchFamily="34" charset="0"/>
                  <a:cs typeface="Times New Roman" panose="02020603050405020304" pitchFamily="18" charset="0"/>
                  <a:hlinkClick r:id="rId5"/>
                </a:rPr>
                <a:t>https://hpwren.ucsd.edu/</a:t>
              </a:r>
              <a:r>
                <a:rPr lang="en-US" sz="1500" dirty="0">
                  <a:effectLst/>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500" u="sng" dirty="0">
                  <a:solidFill>
                    <a:srgbClr val="0563C1"/>
                  </a:solidFill>
                  <a:ea typeface="Calibri" panose="020F0502020204030204" pitchFamily="34" charset="0"/>
                  <a:cs typeface="Times New Roman" panose="02020603050405020304" pitchFamily="18" charset="0"/>
                  <a:hlinkClick r:id="rId6"/>
                </a:rPr>
                <a:t>http://www.alertwildfire.org/</a:t>
              </a:r>
              <a:endParaRPr lang="en-US" sz="1500" u="sng" dirty="0">
                <a:solidFill>
                  <a:srgbClr val="0563C1"/>
                </a:solidFill>
                <a:ea typeface="Calibri" panose="020F0502020204030204" pitchFamily="34" charset="0"/>
                <a:cs typeface="Times New Roman" panose="02020603050405020304" pitchFamily="18" charset="0"/>
              </a:endParaRP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These cameras are monitored by firefighters and the general public to detect wildfire ignition, verify &amp; locate reported fires, and monitor wildfire behavior. </a:t>
              </a:r>
            </a:p>
            <a:p>
              <a:pPr marL="0" marR="0" lvl="0" indent="0">
                <a:lnSpc>
                  <a:spcPct val="100000"/>
                </a:lnSpc>
                <a:spcBef>
                  <a:spcPts val="0"/>
                </a:spcBef>
                <a:spcAft>
                  <a:spcPts val="800"/>
                </a:spcAft>
                <a:buNone/>
              </a:pPr>
              <a:r>
                <a:rPr lang="en-US" sz="1500" dirty="0">
                  <a:effectLst/>
                  <a:ea typeface="Calibri" panose="020F0502020204030204" pitchFamily="34" charset="0"/>
                  <a:cs typeface="Times New Roman" panose="02020603050405020304" pitchFamily="18" charset="0"/>
                </a:rPr>
                <a:t>The cameras have proven highly effective for verifying and monitoring - over the last 5 years they have provided critical information for over 500 wildfires. But for people to manually detect fires using these cameras requires that they stare at them for hours on end looking for gradual changes…..a task much better suited to computers! </a:t>
              </a:r>
              <a:endParaRPr lang="en-US" sz="1500" dirty="0"/>
            </a:p>
          </p:txBody>
        </p:sp>
      </p:grpSp>
    </p:spTree>
    <p:extLst>
      <p:ext uri="{BB962C8B-B14F-4D97-AF65-F5344CB8AC3E}">
        <p14:creationId xmlns:p14="http://schemas.microsoft.com/office/powerpoint/2010/main" val="73049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2703517-C093-4581-9AE6-1161365A626D}"/>
              </a:ext>
            </a:extLst>
          </p:cNvPr>
          <p:cNvPicPr>
            <a:picLocks noGrp="1" noChangeAspect="1"/>
          </p:cNvPicPr>
          <p:nvPr>
            <p:ph type="pic" sz="quarter" idx="10"/>
          </p:nvPr>
        </p:nvPicPr>
        <p:blipFill rotWithShape="1">
          <a:blip r:embed="rId3"/>
          <a:srcRect t="99" b="99"/>
          <a:stretch/>
        </p:blipFill>
        <p:spPr/>
      </p:pic>
      <p:grpSp>
        <p:nvGrpSpPr>
          <p:cNvPr id="11" name="Group 10">
            <a:extLst>
              <a:ext uri="{FF2B5EF4-FFF2-40B4-BE49-F238E27FC236}">
                <a16:creationId xmlns:a16="http://schemas.microsoft.com/office/drawing/2014/main" id="{E8D9F523-CA03-4BB1-953C-D9D35DC5689F}"/>
              </a:ext>
            </a:extLst>
          </p:cNvPr>
          <p:cNvGrpSpPr/>
          <p:nvPr/>
        </p:nvGrpSpPr>
        <p:grpSpPr>
          <a:xfrm>
            <a:off x="-1" y="-34410"/>
            <a:ext cx="12192000" cy="1398881"/>
            <a:chOff x="0" y="2743200"/>
            <a:chExt cx="6818051" cy="2255763"/>
          </a:xfrm>
        </p:grpSpPr>
        <p:sp>
          <p:nvSpPr>
            <p:cNvPr id="8" name="Rectangle 7">
              <a:extLst>
                <a:ext uri="{FF2B5EF4-FFF2-40B4-BE49-F238E27FC236}">
                  <a16:creationId xmlns:a16="http://schemas.microsoft.com/office/drawing/2014/main" id="{6EF9E9C6-30B8-4BE1-AF90-B54F94A20BF1}"/>
                </a:ext>
              </a:extLst>
            </p:cNvPr>
            <p:cNvSpPr/>
            <p:nvPr/>
          </p:nvSpPr>
          <p:spPr>
            <a:xfrm>
              <a:off x="0" y="2743200"/>
              <a:ext cx="6818051" cy="220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D02656-01CD-4E9F-AF33-C4D7F6AF19CA}"/>
                </a:ext>
              </a:extLst>
            </p:cNvPr>
            <p:cNvSpPr txBox="1">
              <a:spLocks/>
            </p:cNvSpPr>
            <p:nvPr/>
          </p:nvSpPr>
          <p:spPr>
            <a:xfrm>
              <a:off x="38100" y="3241735"/>
              <a:ext cx="6741850" cy="951975"/>
            </a:xfrm>
            <a:prstGeom prst="rect">
              <a:avLst/>
            </a:prstGeom>
          </p:spPr>
          <p:txBody>
            <a:bodyPr anchor="b">
              <a:noAutofit/>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algn="ctr"/>
              <a:r>
                <a:rPr lang="en-US" sz="2800" dirty="0"/>
                <a:t>CAN  WE  AUTOMATE EARLY  WILDFIRE DETECTION USING </a:t>
              </a:r>
            </a:p>
            <a:p>
              <a:pPr algn="ctr"/>
              <a:r>
                <a:rPr lang="en-US" sz="2800" dirty="0"/>
                <a:t>MACHINE LEARNING?</a:t>
              </a:r>
            </a:p>
          </p:txBody>
        </p:sp>
        <p:sp>
          <p:nvSpPr>
            <p:cNvPr id="10" name="Text Placeholder 5">
              <a:extLst>
                <a:ext uri="{FF2B5EF4-FFF2-40B4-BE49-F238E27FC236}">
                  <a16:creationId xmlns:a16="http://schemas.microsoft.com/office/drawing/2014/main" id="{99F5BFB5-7440-4E32-A2DC-BC251420CCE1}"/>
                </a:ext>
              </a:extLst>
            </p:cNvPr>
            <p:cNvSpPr txBox="1">
              <a:spLocks/>
            </p:cNvSpPr>
            <p:nvPr/>
          </p:nvSpPr>
          <p:spPr>
            <a:xfrm>
              <a:off x="2737873" y="4169549"/>
              <a:ext cx="2418278" cy="82941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Let’s find out!</a:t>
              </a:r>
            </a:p>
            <a:p>
              <a:endParaRPr lang="en-US" dirty="0"/>
            </a:p>
          </p:txBody>
        </p:sp>
      </p:grpSp>
    </p:spTree>
    <p:extLst>
      <p:ext uri="{BB962C8B-B14F-4D97-AF65-F5344CB8AC3E}">
        <p14:creationId xmlns:p14="http://schemas.microsoft.com/office/powerpoint/2010/main" val="134718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20ADF73-AA1B-4EF7-B3F6-8774A74B7469}"/>
              </a:ext>
            </a:extLst>
          </p:cNvPr>
          <p:cNvPicPr>
            <a:picLocks noGrp="1" noChangeAspect="1"/>
          </p:cNvPicPr>
          <p:nvPr>
            <p:ph type="pic" sz="quarter" idx="10"/>
          </p:nvPr>
        </p:nvPicPr>
        <p:blipFill rotWithShape="1">
          <a:blip r:embed="rId3"/>
          <a:srcRect l="5" r="7105" b="-1"/>
          <a:stretch/>
        </p:blipFill>
        <p:spPr>
          <a:xfrm>
            <a:off x="20" y="10"/>
            <a:ext cx="12191980" cy="6857990"/>
          </a:xfrm>
          <a:noFill/>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a:xfrm>
            <a:off x="1148373" y="3259237"/>
            <a:ext cx="5445858" cy="2852737"/>
          </a:xfrm>
        </p:spPr>
        <p:txBody>
          <a:bodyPr anchor="b">
            <a:normAutofit/>
          </a:bodyPr>
          <a:lstStyle/>
          <a:p>
            <a:r>
              <a:rPr lang="en-US" spc="-300" dirty="0"/>
              <a:t>GETTING  THE DATA</a:t>
            </a:r>
            <a:br>
              <a:rPr lang="en-US" spc="-300" dirty="0"/>
            </a:br>
            <a:endParaRPr lang="en-US" dirty="0"/>
          </a:p>
        </p:txBody>
      </p:sp>
      <p:sp>
        <p:nvSpPr>
          <p:cNvPr id="15" name="Text Placeholder 14">
            <a:extLst>
              <a:ext uri="{FF2B5EF4-FFF2-40B4-BE49-F238E27FC236}">
                <a16:creationId xmlns:a16="http://schemas.microsoft.com/office/drawing/2014/main" id="{BD5253D3-376F-F247-863E-0A946AC774A9}"/>
              </a:ext>
            </a:extLst>
          </p:cNvPr>
          <p:cNvSpPr>
            <a:spLocks noGrp="1"/>
          </p:cNvSpPr>
          <p:nvPr>
            <p:ph type="body" idx="1"/>
          </p:nvPr>
        </p:nvSpPr>
        <p:spPr>
          <a:xfrm>
            <a:off x="1148373" y="6138962"/>
            <a:ext cx="5445858" cy="580815"/>
          </a:xfrm>
        </p:spPr>
        <p:txBody>
          <a:bodyPr>
            <a:normAutofit/>
          </a:bodyPr>
          <a:lstStyle/>
          <a:p>
            <a:r>
              <a:rPr lang="en-US" dirty="0"/>
              <a:t>LOTS AND LOTS OF DATA!</a:t>
            </a:r>
          </a:p>
        </p:txBody>
      </p:sp>
    </p:spTree>
    <p:extLst>
      <p:ext uri="{BB962C8B-B14F-4D97-AF65-F5344CB8AC3E}">
        <p14:creationId xmlns:p14="http://schemas.microsoft.com/office/powerpoint/2010/main" val="1296604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row: Right 37">
            <a:extLst>
              <a:ext uri="{FF2B5EF4-FFF2-40B4-BE49-F238E27FC236}">
                <a16:creationId xmlns:a16="http://schemas.microsoft.com/office/drawing/2014/main" id="{0C164248-55D4-4560-9310-24FDE60847CB}"/>
              </a:ext>
            </a:extLst>
          </p:cNvPr>
          <p:cNvSpPr/>
          <p:nvPr/>
        </p:nvSpPr>
        <p:spPr>
          <a:xfrm>
            <a:off x="2689269" y="2541263"/>
            <a:ext cx="968368" cy="65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F26C1AB-8220-4739-88F3-9CB3F8CC8352}"/>
              </a:ext>
            </a:extLst>
          </p:cNvPr>
          <p:cNvPicPr>
            <a:picLocks noChangeAspect="1"/>
          </p:cNvPicPr>
          <p:nvPr/>
        </p:nvPicPr>
        <p:blipFill>
          <a:blip r:embed="rId3"/>
          <a:stretch>
            <a:fillRect/>
          </a:stretch>
        </p:blipFill>
        <p:spPr>
          <a:xfrm>
            <a:off x="5913858" y="2906765"/>
            <a:ext cx="1549658" cy="1774963"/>
          </a:xfrm>
          <a:prstGeom prst="rect">
            <a:avLst/>
          </a:prstGeom>
        </p:spPr>
      </p:pic>
      <p:pic>
        <p:nvPicPr>
          <p:cNvPr id="43" name="Picture 42">
            <a:extLst>
              <a:ext uri="{FF2B5EF4-FFF2-40B4-BE49-F238E27FC236}">
                <a16:creationId xmlns:a16="http://schemas.microsoft.com/office/drawing/2014/main" id="{B8A753E4-3F7C-4B1C-AD09-48706DE0C094}"/>
              </a:ext>
            </a:extLst>
          </p:cNvPr>
          <p:cNvPicPr>
            <a:picLocks noChangeAspect="1"/>
          </p:cNvPicPr>
          <p:nvPr/>
        </p:nvPicPr>
        <p:blipFill>
          <a:blip r:embed="rId4"/>
          <a:stretch>
            <a:fillRect/>
          </a:stretch>
        </p:blipFill>
        <p:spPr>
          <a:xfrm>
            <a:off x="5837521" y="1056094"/>
            <a:ext cx="1583574" cy="1768324"/>
          </a:xfrm>
          <a:prstGeom prst="rect">
            <a:avLst/>
          </a:prstGeom>
        </p:spPr>
      </p:pic>
      <p:pic>
        <p:nvPicPr>
          <p:cNvPr id="45" name="Picture 44">
            <a:extLst>
              <a:ext uri="{FF2B5EF4-FFF2-40B4-BE49-F238E27FC236}">
                <a16:creationId xmlns:a16="http://schemas.microsoft.com/office/drawing/2014/main" id="{DF8BBDDC-74A7-4E15-9BCF-6201137581C9}"/>
              </a:ext>
            </a:extLst>
          </p:cNvPr>
          <p:cNvPicPr>
            <a:picLocks noChangeAspect="1"/>
          </p:cNvPicPr>
          <p:nvPr/>
        </p:nvPicPr>
        <p:blipFill>
          <a:blip r:embed="rId5"/>
          <a:stretch>
            <a:fillRect/>
          </a:stretch>
        </p:blipFill>
        <p:spPr>
          <a:xfrm>
            <a:off x="7499035" y="705600"/>
            <a:ext cx="1439162" cy="1672119"/>
          </a:xfrm>
          <a:prstGeom prst="rect">
            <a:avLst/>
          </a:prstGeom>
        </p:spPr>
      </p:pic>
      <p:pic>
        <p:nvPicPr>
          <p:cNvPr id="47" name="Picture 46">
            <a:extLst>
              <a:ext uri="{FF2B5EF4-FFF2-40B4-BE49-F238E27FC236}">
                <a16:creationId xmlns:a16="http://schemas.microsoft.com/office/drawing/2014/main" id="{E235B539-0856-40E6-87EA-4C99BEBC32F4}"/>
              </a:ext>
            </a:extLst>
          </p:cNvPr>
          <p:cNvPicPr>
            <a:picLocks noChangeAspect="1"/>
          </p:cNvPicPr>
          <p:nvPr/>
        </p:nvPicPr>
        <p:blipFill>
          <a:blip r:embed="rId6"/>
          <a:stretch>
            <a:fillRect/>
          </a:stretch>
        </p:blipFill>
        <p:spPr>
          <a:xfrm>
            <a:off x="9107945" y="705600"/>
            <a:ext cx="1401245" cy="1672118"/>
          </a:xfrm>
          <a:prstGeom prst="rect">
            <a:avLst/>
          </a:prstGeom>
        </p:spPr>
      </p:pic>
      <p:pic>
        <p:nvPicPr>
          <p:cNvPr id="49" name="Picture 48">
            <a:extLst>
              <a:ext uri="{FF2B5EF4-FFF2-40B4-BE49-F238E27FC236}">
                <a16:creationId xmlns:a16="http://schemas.microsoft.com/office/drawing/2014/main" id="{F7467A4B-56AA-4349-B883-23438ACCA407}"/>
              </a:ext>
            </a:extLst>
          </p:cNvPr>
          <p:cNvPicPr>
            <a:picLocks noChangeAspect="1"/>
          </p:cNvPicPr>
          <p:nvPr/>
        </p:nvPicPr>
        <p:blipFill>
          <a:blip r:embed="rId7"/>
          <a:stretch>
            <a:fillRect/>
          </a:stretch>
        </p:blipFill>
        <p:spPr>
          <a:xfrm>
            <a:off x="7579837" y="5031838"/>
            <a:ext cx="1395483" cy="1640842"/>
          </a:xfrm>
          <a:prstGeom prst="rect">
            <a:avLst/>
          </a:prstGeom>
        </p:spPr>
      </p:pic>
      <p:pic>
        <p:nvPicPr>
          <p:cNvPr id="51" name="Picture 50">
            <a:extLst>
              <a:ext uri="{FF2B5EF4-FFF2-40B4-BE49-F238E27FC236}">
                <a16:creationId xmlns:a16="http://schemas.microsoft.com/office/drawing/2014/main" id="{92BAE705-CA1D-488A-A620-0BA98F72D79F}"/>
              </a:ext>
            </a:extLst>
          </p:cNvPr>
          <p:cNvPicPr>
            <a:picLocks noChangeAspect="1"/>
          </p:cNvPicPr>
          <p:nvPr/>
        </p:nvPicPr>
        <p:blipFill>
          <a:blip r:embed="rId8"/>
          <a:stretch>
            <a:fillRect/>
          </a:stretch>
        </p:blipFill>
        <p:spPr>
          <a:xfrm>
            <a:off x="5951228" y="4818741"/>
            <a:ext cx="1474917" cy="1755319"/>
          </a:xfrm>
          <a:prstGeom prst="rect">
            <a:avLst/>
          </a:prstGeom>
        </p:spPr>
      </p:pic>
      <p:pic>
        <p:nvPicPr>
          <p:cNvPr id="53" name="Picture 52">
            <a:extLst>
              <a:ext uri="{FF2B5EF4-FFF2-40B4-BE49-F238E27FC236}">
                <a16:creationId xmlns:a16="http://schemas.microsoft.com/office/drawing/2014/main" id="{DA94A6E8-20F9-4DE5-BEAE-EDE81DACACAA}"/>
              </a:ext>
            </a:extLst>
          </p:cNvPr>
          <p:cNvPicPr>
            <a:picLocks noChangeAspect="1"/>
          </p:cNvPicPr>
          <p:nvPr/>
        </p:nvPicPr>
        <p:blipFill>
          <a:blip r:embed="rId9"/>
          <a:stretch>
            <a:fillRect/>
          </a:stretch>
        </p:blipFill>
        <p:spPr>
          <a:xfrm>
            <a:off x="10636054" y="1054729"/>
            <a:ext cx="1370930" cy="1672119"/>
          </a:xfrm>
          <a:prstGeom prst="rect">
            <a:avLst/>
          </a:prstGeom>
        </p:spPr>
      </p:pic>
      <p:pic>
        <p:nvPicPr>
          <p:cNvPr id="55" name="Picture 54">
            <a:extLst>
              <a:ext uri="{FF2B5EF4-FFF2-40B4-BE49-F238E27FC236}">
                <a16:creationId xmlns:a16="http://schemas.microsoft.com/office/drawing/2014/main" id="{8E9F0E00-A1EB-4741-AD11-37F28F1FE25D}"/>
              </a:ext>
            </a:extLst>
          </p:cNvPr>
          <p:cNvPicPr>
            <a:picLocks noChangeAspect="1"/>
          </p:cNvPicPr>
          <p:nvPr/>
        </p:nvPicPr>
        <p:blipFill>
          <a:blip r:embed="rId10"/>
          <a:stretch>
            <a:fillRect/>
          </a:stretch>
        </p:blipFill>
        <p:spPr>
          <a:xfrm>
            <a:off x="10702717" y="2824418"/>
            <a:ext cx="1424029" cy="1708835"/>
          </a:xfrm>
          <a:prstGeom prst="rect">
            <a:avLst/>
          </a:prstGeom>
        </p:spPr>
      </p:pic>
      <p:pic>
        <p:nvPicPr>
          <p:cNvPr id="57" name="Picture 56">
            <a:extLst>
              <a:ext uri="{FF2B5EF4-FFF2-40B4-BE49-F238E27FC236}">
                <a16:creationId xmlns:a16="http://schemas.microsoft.com/office/drawing/2014/main" id="{DFFC644D-9465-4024-88D2-244FC5B2B139}"/>
              </a:ext>
            </a:extLst>
          </p:cNvPr>
          <p:cNvPicPr>
            <a:picLocks noChangeAspect="1"/>
          </p:cNvPicPr>
          <p:nvPr/>
        </p:nvPicPr>
        <p:blipFill>
          <a:blip r:embed="rId11"/>
          <a:stretch>
            <a:fillRect/>
          </a:stretch>
        </p:blipFill>
        <p:spPr>
          <a:xfrm>
            <a:off x="10688824" y="4533253"/>
            <a:ext cx="1455445" cy="1769689"/>
          </a:xfrm>
          <a:prstGeom prst="rect">
            <a:avLst/>
          </a:prstGeom>
        </p:spPr>
      </p:pic>
      <p:pic>
        <p:nvPicPr>
          <p:cNvPr id="59" name="Picture 58">
            <a:extLst>
              <a:ext uri="{FF2B5EF4-FFF2-40B4-BE49-F238E27FC236}">
                <a16:creationId xmlns:a16="http://schemas.microsoft.com/office/drawing/2014/main" id="{E3ECEE69-C8CC-41E6-B770-239054F5265A}"/>
              </a:ext>
            </a:extLst>
          </p:cNvPr>
          <p:cNvPicPr>
            <a:picLocks noChangeAspect="1"/>
          </p:cNvPicPr>
          <p:nvPr/>
        </p:nvPicPr>
        <p:blipFill>
          <a:blip r:embed="rId12"/>
          <a:stretch>
            <a:fillRect/>
          </a:stretch>
        </p:blipFill>
        <p:spPr>
          <a:xfrm>
            <a:off x="9163586" y="5081600"/>
            <a:ext cx="1373485" cy="1640842"/>
          </a:xfrm>
          <a:prstGeom prst="rect">
            <a:avLst/>
          </a:prstGeom>
        </p:spPr>
      </p:pic>
      <p:sp>
        <p:nvSpPr>
          <p:cNvPr id="6" name="Title 4">
            <a:extLst>
              <a:ext uri="{FF2B5EF4-FFF2-40B4-BE49-F238E27FC236}">
                <a16:creationId xmlns:a16="http://schemas.microsoft.com/office/drawing/2014/main" id="{A3D585DB-4CBA-43DC-9676-49F09C9B2462}"/>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Data Collection &amp; Augmentation</a:t>
            </a:r>
            <a:br>
              <a:rPr lang="en-US" sz="3200" dirty="0"/>
            </a:br>
            <a:r>
              <a:rPr lang="en-US" sz="2100" dirty="0"/>
              <a:t>Smoke and No Smoke</a:t>
            </a:r>
          </a:p>
        </p:txBody>
      </p:sp>
      <p:pic>
        <p:nvPicPr>
          <p:cNvPr id="10" name="Picture 9">
            <a:extLst>
              <a:ext uri="{FF2B5EF4-FFF2-40B4-BE49-F238E27FC236}">
                <a16:creationId xmlns:a16="http://schemas.microsoft.com/office/drawing/2014/main" id="{473EF794-F909-4095-9232-2E66A4BA2F4F}"/>
              </a:ext>
            </a:extLst>
          </p:cNvPr>
          <p:cNvPicPr>
            <a:picLocks noChangeAspect="1"/>
          </p:cNvPicPr>
          <p:nvPr/>
        </p:nvPicPr>
        <p:blipFill>
          <a:blip r:embed="rId13"/>
          <a:stretch>
            <a:fillRect/>
          </a:stretch>
        </p:blipFill>
        <p:spPr>
          <a:xfrm>
            <a:off x="1" y="628639"/>
            <a:ext cx="3217821" cy="608709"/>
          </a:xfrm>
          <a:prstGeom prst="rect">
            <a:avLst/>
          </a:prstGeom>
        </p:spPr>
      </p:pic>
      <p:sp>
        <p:nvSpPr>
          <p:cNvPr id="11" name="TextBox 10">
            <a:extLst>
              <a:ext uri="{FF2B5EF4-FFF2-40B4-BE49-F238E27FC236}">
                <a16:creationId xmlns:a16="http://schemas.microsoft.com/office/drawing/2014/main" id="{A33E72C4-B052-40E2-A28C-D79B23EA9061}"/>
              </a:ext>
            </a:extLst>
          </p:cNvPr>
          <p:cNvSpPr txBox="1"/>
          <p:nvPr/>
        </p:nvSpPr>
        <p:spPr>
          <a:xfrm>
            <a:off x="5137" y="12081"/>
            <a:ext cx="3855386" cy="646331"/>
          </a:xfrm>
          <a:prstGeom prst="rect">
            <a:avLst/>
          </a:prstGeom>
          <a:noFill/>
        </p:spPr>
        <p:txBody>
          <a:bodyPr wrap="square" rtlCol="0">
            <a:spAutoFit/>
          </a:bodyPr>
          <a:lstStyle/>
          <a:p>
            <a:r>
              <a:rPr lang="en-US" b="1" dirty="0"/>
              <a:t>HPWREN</a:t>
            </a:r>
            <a:r>
              <a:rPr lang="en-US" dirty="0"/>
              <a:t> Fire Ignition Images Library: http://hpwren.ucsd.edu/HPWREN-FIgLib/</a:t>
            </a:r>
          </a:p>
        </p:txBody>
      </p:sp>
      <p:sp>
        <p:nvSpPr>
          <p:cNvPr id="13" name="TextBox 12">
            <a:extLst>
              <a:ext uri="{FF2B5EF4-FFF2-40B4-BE49-F238E27FC236}">
                <a16:creationId xmlns:a16="http://schemas.microsoft.com/office/drawing/2014/main" id="{09180FDF-C5ED-4A3B-BEE6-0E73E737F861}"/>
              </a:ext>
            </a:extLst>
          </p:cNvPr>
          <p:cNvSpPr txBox="1"/>
          <p:nvPr/>
        </p:nvSpPr>
        <p:spPr>
          <a:xfrm>
            <a:off x="5137" y="3499264"/>
            <a:ext cx="4428160" cy="769441"/>
          </a:xfrm>
          <a:prstGeom prst="rect">
            <a:avLst/>
          </a:prstGeom>
          <a:noFill/>
        </p:spPr>
        <p:txBody>
          <a:bodyPr wrap="square">
            <a:spAutoFit/>
          </a:bodyPr>
          <a:lstStyle/>
          <a:p>
            <a:r>
              <a:rPr lang="en-US" sz="1600" dirty="0">
                <a:effectLst/>
                <a:ea typeface="Calibri" panose="020F0502020204030204" pitchFamily="34" charset="0"/>
                <a:cs typeface="Times New Roman" panose="02020603050405020304" pitchFamily="18" charset="0"/>
              </a:rPr>
              <a:t>- </a:t>
            </a:r>
            <a:r>
              <a:rPr lang="en-US" sz="1400" dirty="0">
                <a:effectLst/>
                <a:ea typeface="Calibri" panose="020F0502020204030204" pitchFamily="34" charset="0"/>
                <a:cs typeface="Times New Roman" panose="02020603050405020304" pitchFamily="18" charset="0"/>
              </a:rPr>
              <a:t>1800 full-size fixed camera images w/ smoke</a:t>
            </a:r>
          </a:p>
          <a:p>
            <a:r>
              <a:rPr lang="en-US" sz="1400" dirty="0">
                <a:effectLst/>
                <a:ea typeface="Calibri" panose="020F0502020204030204" pitchFamily="34" charset="0"/>
                <a:cs typeface="Times New Roman" panose="02020603050405020304" pitchFamily="18" charset="0"/>
              </a:rPr>
              <a:t>- .csv file with the bounding box coordinates</a:t>
            </a:r>
          </a:p>
          <a:p>
            <a:r>
              <a:rPr lang="en-US" sz="1400" dirty="0">
                <a:cs typeface="Times New Roman" panose="02020603050405020304" pitchFamily="18" charset="0"/>
              </a:rPr>
              <a:t>- 40,000 299x299 no smoke images</a:t>
            </a:r>
            <a:endParaRPr lang="en-US" sz="1400" dirty="0"/>
          </a:p>
        </p:txBody>
      </p:sp>
      <p:pic>
        <p:nvPicPr>
          <p:cNvPr id="15" name="Picture 14">
            <a:extLst>
              <a:ext uri="{FF2B5EF4-FFF2-40B4-BE49-F238E27FC236}">
                <a16:creationId xmlns:a16="http://schemas.microsoft.com/office/drawing/2014/main" id="{25285324-2E4E-49B3-9069-9AAFE708E9E9}"/>
              </a:ext>
            </a:extLst>
          </p:cNvPr>
          <p:cNvPicPr>
            <a:picLocks noChangeAspect="1"/>
          </p:cNvPicPr>
          <p:nvPr/>
        </p:nvPicPr>
        <p:blipFill>
          <a:blip r:embed="rId14"/>
          <a:stretch>
            <a:fillRect/>
          </a:stretch>
        </p:blipFill>
        <p:spPr>
          <a:xfrm>
            <a:off x="0" y="4533254"/>
            <a:ext cx="3217822" cy="1841456"/>
          </a:xfrm>
          <a:prstGeom prst="rect">
            <a:avLst/>
          </a:prstGeom>
        </p:spPr>
      </p:pic>
      <p:pic>
        <p:nvPicPr>
          <p:cNvPr id="17" name="Graphic 16" descr="Database with solid fill">
            <a:extLst>
              <a:ext uri="{FF2B5EF4-FFF2-40B4-BE49-F238E27FC236}">
                <a16:creationId xmlns:a16="http://schemas.microsoft.com/office/drawing/2014/main" id="{31ED28B9-2263-4719-9E49-2EC2FDAB7A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1712" y="2352277"/>
            <a:ext cx="914400" cy="914400"/>
          </a:xfrm>
          <a:prstGeom prst="rect">
            <a:avLst/>
          </a:prstGeom>
        </p:spPr>
      </p:pic>
      <p:cxnSp>
        <p:nvCxnSpPr>
          <p:cNvPr id="19" name="Straight Arrow Connector 18">
            <a:extLst>
              <a:ext uri="{FF2B5EF4-FFF2-40B4-BE49-F238E27FC236}">
                <a16:creationId xmlns:a16="http://schemas.microsoft.com/office/drawing/2014/main" id="{9C6B2642-A7E0-4684-83BC-6A2601B82DAB}"/>
              </a:ext>
            </a:extLst>
          </p:cNvPr>
          <p:cNvCxnSpPr>
            <a:cxnSpLocks/>
            <a:stCxn id="10" idx="2"/>
          </p:cNvCxnSpPr>
          <p:nvPr/>
        </p:nvCxnSpPr>
        <p:spPr>
          <a:xfrm flipH="1">
            <a:off x="1608911" y="1237348"/>
            <a:ext cx="1" cy="1190753"/>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143822-0510-44E7-8A2D-9EC92419A638}"/>
              </a:ext>
            </a:extLst>
          </p:cNvPr>
          <p:cNvCxnSpPr>
            <a:cxnSpLocks/>
            <a:stCxn id="15" idx="0"/>
            <a:endCxn id="17" idx="2"/>
          </p:cNvCxnSpPr>
          <p:nvPr/>
        </p:nvCxnSpPr>
        <p:spPr>
          <a:xfrm flipV="1">
            <a:off x="1608911" y="3266677"/>
            <a:ext cx="1" cy="1266577"/>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675ACB9-2388-42DA-B78C-3EC16DEF50C8}"/>
              </a:ext>
            </a:extLst>
          </p:cNvPr>
          <p:cNvSpPr txBox="1"/>
          <p:nvPr/>
        </p:nvSpPr>
        <p:spPr>
          <a:xfrm>
            <a:off x="-73631" y="6302943"/>
            <a:ext cx="4428160" cy="646331"/>
          </a:xfrm>
          <a:prstGeom prst="rect">
            <a:avLst/>
          </a:prstGeom>
          <a:noFill/>
        </p:spPr>
        <p:txBody>
          <a:bodyPr wrap="square">
            <a:spAutoFit/>
          </a:bodyPr>
          <a:lstStyle/>
          <a:p>
            <a:r>
              <a:rPr lang="en-US" sz="1800" dirty="0">
                <a:effectLst/>
                <a:ea typeface="Calibri" panose="020F0502020204030204" pitchFamily="34" charset="0"/>
                <a:cs typeface="Times New Roman" panose="02020603050405020304" pitchFamily="18" charset="0"/>
              </a:rPr>
              <a:t>OCT </a:t>
            </a:r>
            <a:r>
              <a:rPr lang="en-US" sz="1800" dirty="0" err="1">
                <a:effectLst/>
                <a:ea typeface="Calibri" panose="020F0502020204030204" pitchFamily="34" charset="0"/>
                <a:cs typeface="Times New Roman" panose="02020603050405020304" pitchFamily="18" charset="0"/>
              </a:rPr>
              <a:t>Github</a:t>
            </a:r>
            <a:r>
              <a:rPr lang="en-US" sz="1800" dirty="0">
                <a:effectLst/>
                <a:ea typeface="Calibri" panose="020F0502020204030204" pitchFamily="34" charset="0"/>
                <a:cs typeface="Times New Roman" panose="02020603050405020304" pitchFamily="18" charset="0"/>
              </a:rPr>
              <a:t> repo: https://github.com/open-climate-tech/firecam/tree/master/datasets/2019a</a:t>
            </a:r>
            <a:endParaRPr lang="en-US" dirty="0"/>
          </a:p>
        </p:txBody>
      </p:sp>
      <p:sp>
        <p:nvSpPr>
          <p:cNvPr id="32" name="TextBox 31">
            <a:extLst>
              <a:ext uri="{FF2B5EF4-FFF2-40B4-BE49-F238E27FC236}">
                <a16:creationId xmlns:a16="http://schemas.microsoft.com/office/drawing/2014/main" id="{ECC4E58E-F0EC-452C-BD1D-B5F8009934A0}"/>
              </a:ext>
            </a:extLst>
          </p:cNvPr>
          <p:cNvSpPr txBox="1"/>
          <p:nvPr/>
        </p:nvSpPr>
        <p:spPr>
          <a:xfrm>
            <a:off x="5137" y="1315297"/>
            <a:ext cx="4428160" cy="954107"/>
          </a:xfrm>
          <a:prstGeom prst="rect">
            <a:avLst/>
          </a:prstGeom>
          <a:noFill/>
        </p:spPr>
        <p:txBody>
          <a:bodyPr wrap="square">
            <a:spAutoFit/>
          </a:bodyPr>
          <a:lstStyle/>
          <a:p>
            <a:r>
              <a:rPr lang="en-US" sz="1400" dirty="0">
                <a:effectLst/>
                <a:ea typeface="Calibri" panose="020F0502020204030204" pitchFamily="34" charset="0"/>
                <a:cs typeface="Times New Roman" panose="02020603050405020304" pitchFamily="18" charset="0"/>
              </a:rPr>
              <a:t>- 500+ fire sequence videos from 2016-2020  </a:t>
            </a:r>
          </a:p>
          <a:p>
            <a:r>
              <a:rPr lang="en-US" sz="1400" dirty="0">
                <a:effectLst/>
                <a:ea typeface="Calibri" panose="020F0502020204030204" pitchFamily="34" charset="0"/>
                <a:cs typeface="Times New Roman" panose="02020603050405020304" pitchFamily="18" charset="0"/>
              </a:rPr>
              <a:t>- full-sized fixed camera images for all of them</a:t>
            </a:r>
          </a:p>
          <a:p>
            <a:r>
              <a:rPr lang="en-US" sz="1400" dirty="0">
                <a:ea typeface="Calibri" panose="020F0502020204030204" pitchFamily="34" charset="0"/>
                <a:cs typeface="Times New Roman" panose="02020603050405020304" pitchFamily="18" charset="0"/>
              </a:rPr>
              <a:t>- </a:t>
            </a:r>
            <a:r>
              <a:rPr lang="en-US" sz="1400" dirty="0">
                <a:effectLst/>
                <a:ea typeface="Calibri" panose="020F0502020204030204" pitchFamily="34" charset="0"/>
                <a:cs typeface="Times New Roman" panose="02020603050405020304" pitchFamily="18" charset="0"/>
              </a:rPr>
              <a:t>We selected several hundred images and annotated bounding box coordinates of smoke segments</a:t>
            </a:r>
            <a:endParaRPr lang="en-US" sz="1400" dirty="0"/>
          </a:p>
        </p:txBody>
      </p:sp>
      <p:sp>
        <p:nvSpPr>
          <p:cNvPr id="33" name="TextBox 32">
            <a:extLst>
              <a:ext uri="{FF2B5EF4-FFF2-40B4-BE49-F238E27FC236}">
                <a16:creationId xmlns:a16="http://schemas.microsoft.com/office/drawing/2014/main" id="{C8133029-615F-4CA7-ABFE-FBE85A966388}"/>
              </a:ext>
            </a:extLst>
          </p:cNvPr>
          <p:cNvSpPr txBox="1"/>
          <p:nvPr/>
        </p:nvSpPr>
        <p:spPr>
          <a:xfrm>
            <a:off x="1932831" y="2377719"/>
            <a:ext cx="914400" cy="923330"/>
          </a:xfrm>
          <a:prstGeom prst="rect">
            <a:avLst/>
          </a:prstGeom>
          <a:noFill/>
        </p:spPr>
        <p:txBody>
          <a:bodyPr wrap="square" rtlCol="0">
            <a:spAutoFit/>
          </a:bodyPr>
          <a:lstStyle/>
          <a:p>
            <a:r>
              <a:rPr lang="en-US" b="1" dirty="0"/>
              <a:t>2,300 smoke images</a:t>
            </a:r>
          </a:p>
        </p:txBody>
      </p:sp>
      <p:sp>
        <p:nvSpPr>
          <p:cNvPr id="34" name="TextBox 33">
            <a:extLst>
              <a:ext uri="{FF2B5EF4-FFF2-40B4-BE49-F238E27FC236}">
                <a16:creationId xmlns:a16="http://schemas.microsoft.com/office/drawing/2014/main" id="{5A8C59ED-FEF8-40A4-83E1-1C629EE99045}"/>
              </a:ext>
            </a:extLst>
          </p:cNvPr>
          <p:cNvSpPr txBox="1"/>
          <p:nvPr/>
        </p:nvSpPr>
        <p:spPr>
          <a:xfrm>
            <a:off x="531130" y="2246080"/>
            <a:ext cx="915822" cy="1477328"/>
          </a:xfrm>
          <a:prstGeom prst="rect">
            <a:avLst/>
          </a:prstGeom>
          <a:noFill/>
        </p:spPr>
        <p:txBody>
          <a:bodyPr wrap="square" rtlCol="0">
            <a:spAutoFit/>
          </a:bodyPr>
          <a:lstStyle/>
          <a:p>
            <a:pPr algn="ctr"/>
            <a:r>
              <a:rPr lang="en-US" b="1" dirty="0"/>
              <a:t>16,000 no smoke images</a:t>
            </a:r>
          </a:p>
          <a:p>
            <a:endParaRPr lang="en-US" dirty="0"/>
          </a:p>
        </p:txBody>
      </p:sp>
      <p:sp>
        <p:nvSpPr>
          <p:cNvPr id="39" name="TextBox 38">
            <a:extLst>
              <a:ext uri="{FF2B5EF4-FFF2-40B4-BE49-F238E27FC236}">
                <a16:creationId xmlns:a16="http://schemas.microsoft.com/office/drawing/2014/main" id="{6215BF2B-5CB1-40C1-B357-D1672A097F9A}"/>
              </a:ext>
            </a:extLst>
          </p:cNvPr>
          <p:cNvSpPr txBox="1"/>
          <p:nvPr/>
        </p:nvSpPr>
        <p:spPr>
          <a:xfrm>
            <a:off x="3840846" y="2028158"/>
            <a:ext cx="1813465" cy="1938992"/>
          </a:xfrm>
          <a:prstGeom prst="rect">
            <a:avLst/>
          </a:prstGeom>
          <a:noFill/>
          <a:ln>
            <a:solidFill>
              <a:schemeClr val="bg2"/>
            </a:solidFill>
          </a:ln>
        </p:spPr>
        <p:txBody>
          <a:bodyPr wrap="square" rtlCol="0">
            <a:spAutoFit/>
          </a:bodyPr>
          <a:lstStyle/>
          <a:p>
            <a:pPr algn="ctr"/>
            <a:r>
              <a:rPr lang="en-US" sz="2000" b="1" dirty="0"/>
              <a:t>Boosted dataset of 2,300 smoke images to 16,000 by flipping and shifting</a:t>
            </a:r>
          </a:p>
        </p:txBody>
      </p:sp>
      <p:grpSp>
        <p:nvGrpSpPr>
          <p:cNvPr id="66" name="Group 65">
            <a:extLst>
              <a:ext uri="{FF2B5EF4-FFF2-40B4-BE49-F238E27FC236}">
                <a16:creationId xmlns:a16="http://schemas.microsoft.com/office/drawing/2014/main" id="{7CC07605-4619-4244-A5D9-3FBFF46939F5}"/>
              </a:ext>
            </a:extLst>
          </p:cNvPr>
          <p:cNvGrpSpPr/>
          <p:nvPr/>
        </p:nvGrpSpPr>
        <p:grpSpPr>
          <a:xfrm>
            <a:off x="7579837" y="2778753"/>
            <a:ext cx="3056217" cy="2032707"/>
            <a:chOff x="7579837" y="2778753"/>
            <a:chExt cx="3056217" cy="2032707"/>
          </a:xfrm>
        </p:grpSpPr>
        <p:pic>
          <p:nvPicPr>
            <p:cNvPr id="64" name="Picture 63">
              <a:extLst>
                <a:ext uri="{FF2B5EF4-FFF2-40B4-BE49-F238E27FC236}">
                  <a16:creationId xmlns:a16="http://schemas.microsoft.com/office/drawing/2014/main" id="{F65F1105-2D52-4D37-9153-26CCF7D35550}"/>
                </a:ext>
              </a:extLst>
            </p:cNvPr>
            <p:cNvPicPr>
              <a:picLocks noChangeAspect="1"/>
            </p:cNvPicPr>
            <p:nvPr/>
          </p:nvPicPr>
          <p:blipFill>
            <a:blip r:embed="rId17"/>
            <a:stretch>
              <a:fillRect/>
            </a:stretch>
          </p:blipFill>
          <p:spPr>
            <a:xfrm>
              <a:off x="7579837" y="2778753"/>
              <a:ext cx="3056217" cy="2032707"/>
            </a:xfrm>
            <a:prstGeom prst="rect">
              <a:avLst/>
            </a:prstGeom>
          </p:spPr>
        </p:pic>
        <p:sp>
          <p:nvSpPr>
            <p:cNvPr id="65" name="Rectangle 64">
              <a:extLst>
                <a:ext uri="{FF2B5EF4-FFF2-40B4-BE49-F238E27FC236}">
                  <a16:creationId xmlns:a16="http://schemas.microsoft.com/office/drawing/2014/main" id="{2AC5EE03-F09C-4077-B778-5BCCAD31C185}"/>
                </a:ext>
              </a:extLst>
            </p:cNvPr>
            <p:cNvSpPr/>
            <p:nvPr/>
          </p:nvSpPr>
          <p:spPr>
            <a:xfrm>
              <a:off x="7622257" y="3723408"/>
              <a:ext cx="577093" cy="4874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417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8611489-C74B-4E89-95F1-FD884CBA9AAE}"/>
              </a:ext>
            </a:extLst>
          </p:cNvPr>
          <p:cNvSpPr txBox="1">
            <a:spLocks/>
          </p:cNvSpPr>
          <p:nvPr/>
        </p:nvSpPr>
        <p:spPr>
          <a:xfrm>
            <a:off x="3839388" y="137400"/>
            <a:ext cx="5838867" cy="819021"/>
          </a:xfrm>
          <a:prstGeom prst="rect">
            <a:avLst/>
          </a:prstGeom>
          <a:ln>
            <a:solidFill>
              <a:schemeClr val="accent6"/>
            </a:solidFill>
          </a:ln>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Wildfire Detection Convolutional Neural Net</a:t>
            </a:r>
            <a:br>
              <a:rPr lang="en-US" sz="3200" dirty="0"/>
            </a:br>
            <a:r>
              <a:rPr lang="en-US" sz="2000" dirty="0"/>
              <a:t>Transfer Learning  Architecture</a:t>
            </a:r>
          </a:p>
        </p:txBody>
      </p:sp>
      <p:pic>
        <p:nvPicPr>
          <p:cNvPr id="3" name="Picture 2">
            <a:extLst>
              <a:ext uri="{FF2B5EF4-FFF2-40B4-BE49-F238E27FC236}">
                <a16:creationId xmlns:a16="http://schemas.microsoft.com/office/drawing/2014/main" id="{1F8FAF36-D07E-43AF-B882-9D22F94ECDE2}"/>
              </a:ext>
            </a:extLst>
          </p:cNvPr>
          <p:cNvPicPr>
            <a:picLocks noChangeAspect="1"/>
          </p:cNvPicPr>
          <p:nvPr/>
        </p:nvPicPr>
        <p:blipFill>
          <a:blip r:embed="rId3"/>
          <a:stretch>
            <a:fillRect/>
          </a:stretch>
        </p:blipFill>
        <p:spPr>
          <a:xfrm>
            <a:off x="7179525" y="2198655"/>
            <a:ext cx="4057859" cy="4121362"/>
          </a:xfrm>
          <a:prstGeom prst="rect">
            <a:avLst/>
          </a:prstGeom>
        </p:spPr>
      </p:pic>
      <p:sp>
        <p:nvSpPr>
          <p:cNvPr id="23" name="TextBox 22">
            <a:extLst>
              <a:ext uri="{FF2B5EF4-FFF2-40B4-BE49-F238E27FC236}">
                <a16:creationId xmlns:a16="http://schemas.microsoft.com/office/drawing/2014/main" id="{9281381F-7F78-4E23-B41C-940C5D22281C}"/>
              </a:ext>
            </a:extLst>
          </p:cNvPr>
          <p:cNvSpPr txBox="1"/>
          <p:nvPr/>
        </p:nvSpPr>
        <p:spPr>
          <a:xfrm>
            <a:off x="5524726" y="2392028"/>
            <a:ext cx="1363012" cy="1077218"/>
          </a:xfrm>
          <a:prstGeom prst="rect">
            <a:avLst/>
          </a:prstGeom>
          <a:noFill/>
        </p:spPr>
        <p:txBody>
          <a:bodyPr wrap="square" rtlCol="0">
            <a:spAutoFit/>
          </a:bodyPr>
          <a:lstStyle/>
          <a:p>
            <a:pPr algn="r"/>
            <a:r>
              <a:rPr lang="en-US" sz="1600" dirty="0"/>
              <a:t>The Trained Base:</a:t>
            </a:r>
          </a:p>
          <a:p>
            <a:pPr algn="r"/>
            <a:r>
              <a:rPr lang="en-US" sz="1600" dirty="0"/>
              <a:t>  feature extraction</a:t>
            </a:r>
          </a:p>
        </p:txBody>
      </p:sp>
      <p:sp>
        <p:nvSpPr>
          <p:cNvPr id="25" name="Left Brace 24">
            <a:extLst>
              <a:ext uri="{FF2B5EF4-FFF2-40B4-BE49-F238E27FC236}">
                <a16:creationId xmlns:a16="http://schemas.microsoft.com/office/drawing/2014/main" id="{810E13BD-1EED-4044-9A06-870FFB56D1E0}"/>
              </a:ext>
            </a:extLst>
          </p:cNvPr>
          <p:cNvSpPr/>
          <p:nvPr/>
        </p:nvSpPr>
        <p:spPr>
          <a:xfrm>
            <a:off x="7054963" y="3997841"/>
            <a:ext cx="479101" cy="2322176"/>
          </a:xfrm>
          <a:prstGeom prst="leftBrace">
            <a:avLst>
              <a:gd name="adj1" fmla="val 11656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861E695-5B7E-4CAE-955B-DC818A4863FC}"/>
              </a:ext>
            </a:extLst>
          </p:cNvPr>
          <p:cNvSpPr txBox="1"/>
          <p:nvPr/>
        </p:nvSpPr>
        <p:spPr>
          <a:xfrm>
            <a:off x="5788876" y="4435308"/>
            <a:ext cx="1217344" cy="584775"/>
          </a:xfrm>
          <a:prstGeom prst="rect">
            <a:avLst/>
          </a:prstGeom>
          <a:noFill/>
        </p:spPr>
        <p:txBody>
          <a:bodyPr wrap="square" rtlCol="0">
            <a:spAutoFit/>
          </a:bodyPr>
          <a:lstStyle/>
          <a:p>
            <a:pPr algn="r"/>
            <a:r>
              <a:rPr lang="en-US" sz="1600" dirty="0"/>
              <a:t>The Head: Classification</a:t>
            </a:r>
          </a:p>
        </p:txBody>
      </p:sp>
      <p:pic>
        <p:nvPicPr>
          <p:cNvPr id="18" name="Picture 17">
            <a:extLst>
              <a:ext uri="{FF2B5EF4-FFF2-40B4-BE49-F238E27FC236}">
                <a16:creationId xmlns:a16="http://schemas.microsoft.com/office/drawing/2014/main" id="{9652DE64-B1BE-4737-B84A-52920A85BA11}"/>
              </a:ext>
            </a:extLst>
          </p:cNvPr>
          <p:cNvPicPr>
            <a:picLocks noChangeAspect="1"/>
          </p:cNvPicPr>
          <p:nvPr/>
        </p:nvPicPr>
        <p:blipFill>
          <a:blip r:embed="rId4"/>
          <a:stretch>
            <a:fillRect/>
          </a:stretch>
        </p:blipFill>
        <p:spPr>
          <a:xfrm>
            <a:off x="2761601" y="2059305"/>
            <a:ext cx="1467964" cy="4660486"/>
          </a:xfrm>
          <a:prstGeom prst="rect">
            <a:avLst/>
          </a:prstGeom>
        </p:spPr>
      </p:pic>
      <p:pic>
        <p:nvPicPr>
          <p:cNvPr id="20" name="Picture 19" descr="Shape, rectangle&#10;&#10;Description automatically generated">
            <a:extLst>
              <a:ext uri="{FF2B5EF4-FFF2-40B4-BE49-F238E27FC236}">
                <a16:creationId xmlns:a16="http://schemas.microsoft.com/office/drawing/2014/main" id="{32122992-6898-41A5-B607-EB9DE29BEEA4}"/>
              </a:ext>
            </a:extLst>
          </p:cNvPr>
          <p:cNvPicPr>
            <a:picLocks noChangeAspect="1"/>
          </p:cNvPicPr>
          <p:nvPr/>
        </p:nvPicPr>
        <p:blipFill>
          <a:blip r:embed="rId5"/>
          <a:stretch>
            <a:fillRect/>
          </a:stretch>
        </p:blipFill>
        <p:spPr>
          <a:xfrm>
            <a:off x="2228626" y="1000083"/>
            <a:ext cx="7955212" cy="1015559"/>
          </a:xfrm>
          <a:prstGeom prst="rect">
            <a:avLst/>
          </a:prstGeom>
        </p:spPr>
      </p:pic>
      <p:sp>
        <p:nvSpPr>
          <p:cNvPr id="21" name="Left Brace 20">
            <a:extLst>
              <a:ext uri="{FF2B5EF4-FFF2-40B4-BE49-F238E27FC236}">
                <a16:creationId xmlns:a16="http://schemas.microsoft.com/office/drawing/2014/main" id="{6341A797-0761-495E-B4E6-4C437F54D0E7}"/>
              </a:ext>
            </a:extLst>
          </p:cNvPr>
          <p:cNvSpPr/>
          <p:nvPr/>
        </p:nvSpPr>
        <p:spPr>
          <a:xfrm>
            <a:off x="6890990" y="2198655"/>
            <a:ext cx="327945" cy="1507904"/>
          </a:xfrm>
          <a:prstGeom prst="leftBrace">
            <a:avLst>
              <a:gd name="adj1" fmla="val 11656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25FBD3FE-1D7C-4471-9724-5179BB77B854}"/>
              </a:ext>
            </a:extLst>
          </p:cNvPr>
          <p:cNvPicPr>
            <a:picLocks noChangeAspect="1"/>
          </p:cNvPicPr>
          <p:nvPr/>
        </p:nvPicPr>
        <p:blipFill>
          <a:blip r:embed="rId6"/>
          <a:stretch>
            <a:fillRect/>
          </a:stretch>
        </p:blipFill>
        <p:spPr>
          <a:xfrm>
            <a:off x="296599" y="5379193"/>
            <a:ext cx="2054100" cy="1213786"/>
          </a:xfrm>
          <a:prstGeom prst="rect">
            <a:avLst/>
          </a:prstGeom>
        </p:spPr>
      </p:pic>
      <p:pic>
        <p:nvPicPr>
          <p:cNvPr id="24" name="Picture 23">
            <a:extLst>
              <a:ext uri="{FF2B5EF4-FFF2-40B4-BE49-F238E27FC236}">
                <a16:creationId xmlns:a16="http://schemas.microsoft.com/office/drawing/2014/main" id="{592F249E-A81A-49C6-B9A4-889F84D8511C}"/>
              </a:ext>
            </a:extLst>
          </p:cNvPr>
          <p:cNvPicPr>
            <a:picLocks noChangeAspect="1"/>
          </p:cNvPicPr>
          <p:nvPr/>
        </p:nvPicPr>
        <p:blipFill>
          <a:blip r:embed="rId7"/>
          <a:stretch>
            <a:fillRect/>
          </a:stretch>
        </p:blipFill>
        <p:spPr>
          <a:xfrm>
            <a:off x="59808" y="4269908"/>
            <a:ext cx="2506240" cy="915574"/>
          </a:xfrm>
          <a:prstGeom prst="rect">
            <a:avLst/>
          </a:prstGeom>
          <a:ln>
            <a:solidFill>
              <a:schemeClr val="accent1"/>
            </a:solidFill>
          </a:ln>
        </p:spPr>
      </p:pic>
      <p:sp>
        <p:nvSpPr>
          <p:cNvPr id="10" name="Rectangle 9">
            <a:extLst>
              <a:ext uri="{FF2B5EF4-FFF2-40B4-BE49-F238E27FC236}">
                <a16:creationId xmlns:a16="http://schemas.microsoft.com/office/drawing/2014/main" id="{6B3F756E-FBF8-4632-B6B7-E5135C22ACF2}"/>
              </a:ext>
            </a:extLst>
          </p:cNvPr>
          <p:cNvSpPr/>
          <p:nvPr/>
        </p:nvSpPr>
        <p:spPr>
          <a:xfrm>
            <a:off x="7179525" y="2198655"/>
            <a:ext cx="4057859" cy="15079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84C453-FAA3-4D75-8E35-4A6CC9309D6D}"/>
              </a:ext>
            </a:extLst>
          </p:cNvPr>
          <p:cNvSpPr/>
          <p:nvPr/>
        </p:nvSpPr>
        <p:spPr>
          <a:xfrm>
            <a:off x="2709605" y="2059304"/>
            <a:ext cx="1698008" cy="479869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E8CC49A0-ED53-4140-98C4-18505E38CCCC}"/>
              </a:ext>
            </a:extLst>
          </p:cNvPr>
          <p:cNvSpPr/>
          <p:nvPr/>
        </p:nvSpPr>
        <p:spPr>
          <a:xfrm>
            <a:off x="4532176" y="2800211"/>
            <a:ext cx="1563824" cy="18149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37B649-E08D-4BB1-AD75-A72051A77840}"/>
              </a:ext>
            </a:extLst>
          </p:cNvPr>
          <p:cNvSpPr/>
          <p:nvPr/>
        </p:nvSpPr>
        <p:spPr>
          <a:xfrm>
            <a:off x="7575470" y="3939957"/>
            <a:ext cx="3265967" cy="65990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E55D76D-EBE4-4077-B65D-F69FA110B338}"/>
              </a:ext>
            </a:extLst>
          </p:cNvPr>
          <p:cNvSpPr/>
          <p:nvPr/>
        </p:nvSpPr>
        <p:spPr>
          <a:xfrm>
            <a:off x="7727871" y="4782872"/>
            <a:ext cx="2957254" cy="16282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543A1EA-E8BC-490F-B6B1-E65158DD9A85}"/>
              </a:ext>
            </a:extLst>
          </p:cNvPr>
          <p:cNvSpPr txBox="1"/>
          <p:nvPr/>
        </p:nvSpPr>
        <p:spPr>
          <a:xfrm>
            <a:off x="8003768" y="1829323"/>
            <a:ext cx="2957254" cy="400110"/>
          </a:xfrm>
          <a:prstGeom prst="rect">
            <a:avLst/>
          </a:prstGeom>
          <a:noFill/>
        </p:spPr>
        <p:txBody>
          <a:bodyPr wrap="square" rtlCol="0">
            <a:spAutoFit/>
          </a:bodyPr>
          <a:lstStyle/>
          <a:p>
            <a:r>
              <a:rPr lang="en-US" sz="2000" b="1" dirty="0"/>
              <a:t>Streamline1 CNN</a:t>
            </a:r>
          </a:p>
        </p:txBody>
      </p:sp>
      <p:sp>
        <p:nvSpPr>
          <p:cNvPr id="34" name="TextBox 33">
            <a:extLst>
              <a:ext uri="{FF2B5EF4-FFF2-40B4-BE49-F238E27FC236}">
                <a16:creationId xmlns:a16="http://schemas.microsoft.com/office/drawing/2014/main" id="{C4688799-E344-4C91-8EDA-CFBFEEBFA2C2}"/>
              </a:ext>
            </a:extLst>
          </p:cNvPr>
          <p:cNvSpPr txBox="1"/>
          <p:nvPr/>
        </p:nvSpPr>
        <p:spPr>
          <a:xfrm>
            <a:off x="1170564" y="2280284"/>
            <a:ext cx="1539041" cy="1015663"/>
          </a:xfrm>
          <a:prstGeom prst="rect">
            <a:avLst/>
          </a:prstGeom>
          <a:noFill/>
        </p:spPr>
        <p:txBody>
          <a:bodyPr wrap="square" rtlCol="0">
            <a:spAutoFit/>
          </a:bodyPr>
          <a:lstStyle/>
          <a:p>
            <a:pPr algn="r"/>
            <a:r>
              <a:rPr lang="en-US" sz="2000" b="1" dirty="0" err="1"/>
              <a:t>Xception</a:t>
            </a:r>
            <a:endParaRPr lang="en-US" sz="2000" b="1" dirty="0"/>
          </a:p>
          <a:p>
            <a:pPr algn="r"/>
            <a:r>
              <a:rPr lang="en-US" sz="2000" b="1" dirty="0"/>
              <a:t>pre-trained</a:t>
            </a:r>
          </a:p>
          <a:p>
            <a:pPr algn="r"/>
            <a:r>
              <a:rPr lang="en-US" sz="2000" b="1" dirty="0"/>
              <a:t>CNN</a:t>
            </a:r>
          </a:p>
        </p:txBody>
      </p:sp>
    </p:spTree>
    <p:extLst>
      <p:ext uri="{BB962C8B-B14F-4D97-AF65-F5344CB8AC3E}">
        <p14:creationId xmlns:p14="http://schemas.microsoft.com/office/powerpoint/2010/main" val="96766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DEFAC5B-AD4A-4A0A-A58B-77B675F531C9}"/>
              </a:ext>
            </a:extLst>
          </p:cNvPr>
          <p:cNvPicPr>
            <a:picLocks noChangeAspect="1"/>
          </p:cNvPicPr>
          <p:nvPr/>
        </p:nvPicPr>
        <p:blipFill>
          <a:blip r:embed="rId3"/>
          <a:stretch>
            <a:fillRect/>
          </a:stretch>
        </p:blipFill>
        <p:spPr>
          <a:xfrm>
            <a:off x="5463619" y="3818545"/>
            <a:ext cx="6593291" cy="2343822"/>
          </a:xfrm>
          <a:prstGeom prst="rect">
            <a:avLst/>
          </a:prstGeom>
        </p:spPr>
      </p:pic>
      <p:sp>
        <p:nvSpPr>
          <p:cNvPr id="4" name="TextBox 3">
            <a:extLst>
              <a:ext uri="{FF2B5EF4-FFF2-40B4-BE49-F238E27FC236}">
                <a16:creationId xmlns:a16="http://schemas.microsoft.com/office/drawing/2014/main" id="{B4789543-A7FB-4491-8B2D-FC8B0C1037E2}"/>
              </a:ext>
            </a:extLst>
          </p:cNvPr>
          <p:cNvSpPr txBox="1"/>
          <p:nvPr/>
        </p:nvSpPr>
        <p:spPr>
          <a:xfrm>
            <a:off x="-14807" y="1844211"/>
            <a:ext cx="1181100" cy="954107"/>
          </a:xfrm>
          <a:prstGeom prst="rect">
            <a:avLst/>
          </a:prstGeom>
          <a:noFill/>
        </p:spPr>
        <p:txBody>
          <a:bodyPr wrap="square">
            <a:spAutoFit/>
          </a:bodyPr>
          <a:lstStyle/>
          <a:p>
            <a:r>
              <a:rPr lang="en-US" sz="800" dirty="0">
                <a:solidFill>
                  <a:schemeClr val="bg1"/>
                </a:solidFill>
                <a:hlinkClick r:id="rId4">
                  <a:extLst>
                    <a:ext uri="{A12FA001-AC4F-418D-AE19-62706E023703}">
                      <ahyp:hlinkClr xmlns:ahyp="http://schemas.microsoft.com/office/drawing/2018/hyperlinkcolor" val="tx"/>
                    </a:ext>
                  </a:extLst>
                </a:hlinkClick>
              </a:rPr>
              <a:t>http://hpwren.ucsd.edu/HPWREN-FIgLib/HPWREN-FIgLib-Data/20170708_Whittier_syp-n-mobo-c/20170708-Whittier-syp-n-mobo-c.mp4</a:t>
            </a:r>
            <a:endParaRPr lang="en-US" sz="800" dirty="0">
              <a:solidFill>
                <a:schemeClr val="bg1"/>
              </a:solidFill>
            </a:endParaRPr>
          </a:p>
        </p:txBody>
      </p:sp>
      <p:pic>
        <p:nvPicPr>
          <p:cNvPr id="10" name="Picture 9">
            <a:extLst>
              <a:ext uri="{FF2B5EF4-FFF2-40B4-BE49-F238E27FC236}">
                <a16:creationId xmlns:a16="http://schemas.microsoft.com/office/drawing/2014/main" id="{324688C9-ECBC-4DB0-8CE8-C4F6B9DDD09C}"/>
              </a:ext>
            </a:extLst>
          </p:cNvPr>
          <p:cNvPicPr>
            <a:picLocks noChangeAspect="1"/>
          </p:cNvPicPr>
          <p:nvPr/>
        </p:nvPicPr>
        <p:blipFill>
          <a:blip r:embed="rId5"/>
          <a:stretch>
            <a:fillRect/>
          </a:stretch>
        </p:blipFill>
        <p:spPr>
          <a:xfrm>
            <a:off x="807479" y="1233237"/>
            <a:ext cx="3532292" cy="2363694"/>
          </a:xfrm>
          <a:prstGeom prst="rect">
            <a:avLst/>
          </a:prstGeom>
          <a:scene3d>
            <a:camera prst="isometricRightUp"/>
            <a:lightRig rig="threePt" dir="t"/>
          </a:scene3d>
        </p:spPr>
      </p:pic>
      <p:sp>
        <p:nvSpPr>
          <p:cNvPr id="18" name="Arrow: Right 17">
            <a:extLst>
              <a:ext uri="{FF2B5EF4-FFF2-40B4-BE49-F238E27FC236}">
                <a16:creationId xmlns:a16="http://schemas.microsoft.com/office/drawing/2014/main" id="{7CEEFBA2-7C30-47EE-8AE4-5ECA97759578}"/>
              </a:ext>
            </a:extLst>
          </p:cNvPr>
          <p:cNvSpPr/>
          <p:nvPr/>
        </p:nvSpPr>
        <p:spPr>
          <a:xfrm>
            <a:off x="2395931" y="3278432"/>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6E7CFE05-6F12-4A83-A281-47AF7E6C4FBE}"/>
              </a:ext>
            </a:extLst>
          </p:cNvPr>
          <p:cNvSpPr/>
          <p:nvPr/>
        </p:nvSpPr>
        <p:spPr>
          <a:xfrm>
            <a:off x="4721466" y="4232185"/>
            <a:ext cx="1058238" cy="636998"/>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559959D-D621-48AA-8D41-610B8260C05B}"/>
              </a:ext>
            </a:extLst>
          </p:cNvPr>
          <p:cNvPicPr>
            <a:picLocks noChangeAspect="1"/>
          </p:cNvPicPr>
          <p:nvPr/>
        </p:nvPicPr>
        <p:blipFill>
          <a:blip r:embed="rId6"/>
          <a:stretch>
            <a:fillRect/>
          </a:stretch>
        </p:blipFill>
        <p:spPr>
          <a:xfrm>
            <a:off x="5188420" y="4106407"/>
            <a:ext cx="1640576" cy="1640576"/>
          </a:xfrm>
          <a:prstGeom prst="rect">
            <a:avLst/>
          </a:prstGeom>
          <a:scene3d>
            <a:camera prst="isometricRightUp"/>
            <a:lightRig rig="threePt" dir="t"/>
          </a:scene3d>
        </p:spPr>
      </p:pic>
      <p:pic>
        <p:nvPicPr>
          <p:cNvPr id="25" name="Picture 24">
            <a:extLst>
              <a:ext uri="{FF2B5EF4-FFF2-40B4-BE49-F238E27FC236}">
                <a16:creationId xmlns:a16="http://schemas.microsoft.com/office/drawing/2014/main" id="{42888F2D-F146-484B-A906-DF1DDFE13A0C}"/>
              </a:ext>
            </a:extLst>
          </p:cNvPr>
          <p:cNvPicPr>
            <a:picLocks noChangeAspect="1"/>
          </p:cNvPicPr>
          <p:nvPr/>
        </p:nvPicPr>
        <p:blipFill>
          <a:blip r:embed="rId7"/>
          <a:stretch>
            <a:fillRect/>
          </a:stretch>
        </p:blipFill>
        <p:spPr>
          <a:xfrm>
            <a:off x="-14807" y="55855"/>
            <a:ext cx="1181100" cy="2016221"/>
          </a:xfrm>
          <a:prstGeom prst="rect">
            <a:avLst/>
          </a:prstGeom>
          <a:ln>
            <a:solidFill>
              <a:schemeClr val="bg1">
                <a:lumMod val="85000"/>
              </a:schemeClr>
            </a:solidFill>
          </a:ln>
          <a:scene3d>
            <a:camera prst="isometricRightUp"/>
            <a:lightRig rig="threePt" dir="t"/>
          </a:scene3d>
        </p:spPr>
      </p:pic>
      <p:sp>
        <p:nvSpPr>
          <p:cNvPr id="26" name="Arrow: Right 25">
            <a:extLst>
              <a:ext uri="{FF2B5EF4-FFF2-40B4-BE49-F238E27FC236}">
                <a16:creationId xmlns:a16="http://schemas.microsoft.com/office/drawing/2014/main" id="{E6CD797B-5DA9-4932-9B9C-13E2090061C4}"/>
              </a:ext>
            </a:extLst>
          </p:cNvPr>
          <p:cNvSpPr/>
          <p:nvPr/>
        </p:nvSpPr>
        <p:spPr>
          <a:xfrm>
            <a:off x="563081" y="2136470"/>
            <a:ext cx="893695" cy="622432"/>
          </a:xfrm>
          <a:prstGeom prst="rightArrow">
            <a:avLst/>
          </a:prstGeom>
          <a:solidFill>
            <a:schemeClr val="accent6">
              <a:lumMod val="20000"/>
              <a:lumOff val="80000"/>
            </a:schemeClr>
          </a:solidFill>
          <a:ln>
            <a:solidFill>
              <a:schemeClr val="accent6">
                <a:lumMod val="40000"/>
                <a:lumOff val="60000"/>
              </a:schemeClr>
            </a:solidFill>
          </a:ln>
          <a:effectLst>
            <a:outerShdw blurRad="50800" dist="38100" dir="8100000" algn="tr" rotWithShape="0">
              <a:prstClr val="black">
                <a:alpha val="40000"/>
              </a:prstClr>
            </a:outerShdw>
          </a:effectLst>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E20F689-BAE5-4ADB-AFEE-D98D82C70A7F}"/>
              </a:ext>
            </a:extLst>
          </p:cNvPr>
          <p:cNvPicPr>
            <a:picLocks noChangeAspect="1"/>
          </p:cNvPicPr>
          <p:nvPr/>
        </p:nvPicPr>
        <p:blipFill>
          <a:blip r:embed="rId8"/>
          <a:stretch>
            <a:fillRect/>
          </a:stretch>
        </p:blipFill>
        <p:spPr>
          <a:xfrm>
            <a:off x="-305290" y="1594493"/>
            <a:ext cx="2301027" cy="622432"/>
          </a:xfrm>
          <a:prstGeom prst="rect">
            <a:avLst/>
          </a:prstGeom>
          <a:scene3d>
            <a:camera prst="isometricRightUp"/>
            <a:lightRig rig="threePt" dir="t"/>
          </a:scene3d>
        </p:spPr>
      </p:pic>
      <p:pic>
        <p:nvPicPr>
          <p:cNvPr id="13" name="Picture 12">
            <a:extLst>
              <a:ext uri="{FF2B5EF4-FFF2-40B4-BE49-F238E27FC236}">
                <a16:creationId xmlns:a16="http://schemas.microsoft.com/office/drawing/2014/main" id="{E72CAED8-212F-45FD-931E-3D92C7289EE6}"/>
              </a:ext>
            </a:extLst>
          </p:cNvPr>
          <p:cNvPicPr>
            <a:picLocks noChangeAspect="1"/>
          </p:cNvPicPr>
          <p:nvPr/>
        </p:nvPicPr>
        <p:blipFill>
          <a:blip r:embed="rId9"/>
          <a:stretch>
            <a:fillRect/>
          </a:stretch>
        </p:blipFill>
        <p:spPr>
          <a:xfrm>
            <a:off x="2343352" y="1942137"/>
            <a:ext cx="5073946" cy="2652910"/>
          </a:xfrm>
          <a:prstGeom prst="rect">
            <a:avLst/>
          </a:prstGeom>
          <a:scene3d>
            <a:camera prst="isometricRightUp"/>
            <a:lightRig rig="threePt" dir="t"/>
          </a:scene3d>
        </p:spPr>
      </p:pic>
      <p:sp>
        <p:nvSpPr>
          <p:cNvPr id="33" name="Title 4">
            <a:extLst>
              <a:ext uri="{FF2B5EF4-FFF2-40B4-BE49-F238E27FC236}">
                <a16:creationId xmlns:a16="http://schemas.microsoft.com/office/drawing/2014/main" id="{85321D08-CF3C-42A3-8282-5E64B0C7EB08}"/>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Early Wildfire Image Classification</a:t>
            </a:r>
            <a:br>
              <a:rPr lang="en-US" sz="3200" dirty="0"/>
            </a:br>
            <a:r>
              <a:rPr lang="en-US" sz="2000" dirty="0"/>
              <a:t>Convolutional Neural Network </a:t>
            </a:r>
          </a:p>
        </p:txBody>
      </p:sp>
      <p:sp>
        <p:nvSpPr>
          <p:cNvPr id="35" name="TextBox 34">
            <a:extLst>
              <a:ext uri="{FF2B5EF4-FFF2-40B4-BE49-F238E27FC236}">
                <a16:creationId xmlns:a16="http://schemas.microsoft.com/office/drawing/2014/main" id="{A65F9FC0-B9E5-443F-A08D-41C82A17628A}"/>
              </a:ext>
            </a:extLst>
          </p:cNvPr>
          <p:cNvSpPr txBox="1"/>
          <p:nvPr/>
        </p:nvSpPr>
        <p:spPr>
          <a:xfrm>
            <a:off x="11249025" y="5531539"/>
            <a:ext cx="590550" cy="215444"/>
          </a:xfrm>
          <a:prstGeom prst="rect">
            <a:avLst/>
          </a:prstGeom>
          <a:solidFill>
            <a:schemeClr val="bg1"/>
          </a:solidFill>
        </p:spPr>
        <p:txBody>
          <a:bodyPr wrap="square" rtlCol="0">
            <a:spAutoFit/>
          </a:bodyPr>
          <a:lstStyle/>
          <a:p>
            <a:r>
              <a:rPr lang="en-US" sz="800" b="1" dirty="0">
                <a:solidFill>
                  <a:srgbClr val="0070C0"/>
                </a:solidFill>
              </a:rPr>
              <a:t>SIGMOID</a:t>
            </a:r>
          </a:p>
        </p:txBody>
      </p:sp>
      <p:sp>
        <p:nvSpPr>
          <p:cNvPr id="39" name="Rectangle 38">
            <a:extLst>
              <a:ext uri="{FF2B5EF4-FFF2-40B4-BE49-F238E27FC236}">
                <a16:creationId xmlns:a16="http://schemas.microsoft.com/office/drawing/2014/main" id="{8C96F3FC-A124-4998-98BE-2F50DE147E51}"/>
              </a:ext>
            </a:extLst>
          </p:cNvPr>
          <p:cNvSpPr/>
          <p:nvPr/>
        </p:nvSpPr>
        <p:spPr>
          <a:xfrm>
            <a:off x="11452609" y="4402528"/>
            <a:ext cx="503961" cy="990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0DB40F3-FB2F-4D6C-B20A-F4766BF8C533}"/>
              </a:ext>
            </a:extLst>
          </p:cNvPr>
          <p:cNvSpPr txBox="1"/>
          <p:nvPr/>
        </p:nvSpPr>
        <p:spPr>
          <a:xfrm>
            <a:off x="11435072" y="4371174"/>
            <a:ext cx="654051" cy="246221"/>
          </a:xfrm>
          <a:prstGeom prst="rect">
            <a:avLst/>
          </a:prstGeom>
          <a:solidFill>
            <a:schemeClr val="bg1"/>
          </a:solidFill>
        </p:spPr>
        <p:txBody>
          <a:bodyPr wrap="square" rtlCol="0">
            <a:spAutoFit/>
          </a:bodyPr>
          <a:lstStyle/>
          <a:p>
            <a:r>
              <a:rPr lang="en-US" sz="1000" b="1" dirty="0">
                <a:solidFill>
                  <a:schemeClr val="accent5">
                    <a:lumMod val="50000"/>
                  </a:schemeClr>
                </a:solidFill>
                <a:sym typeface="Wingdings" panose="05000000000000000000" pitchFamily="2" charset="2"/>
              </a:rPr>
              <a:t>SMOKE</a:t>
            </a:r>
            <a:endParaRPr lang="en-US" sz="1000" b="1" dirty="0">
              <a:solidFill>
                <a:schemeClr val="accent5">
                  <a:lumMod val="50000"/>
                </a:schemeClr>
              </a:solidFill>
            </a:endParaRPr>
          </a:p>
        </p:txBody>
      </p:sp>
      <p:sp>
        <p:nvSpPr>
          <p:cNvPr id="38" name="TextBox 37">
            <a:extLst>
              <a:ext uri="{FF2B5EF4-FFF2-40B4-BE49-F238E27FC236}">
                <a16:creationId xmlns:a16="http://schemas.microsoft.com/office/drawing/2014/main" id="{D116C0B4-B67F-4A2F-AA01-A097575EA30E}"/>
              </a:ext>
            </a:extLst>
          </p:cNvPr>
          <p:cNvSpPr txBox="1"/>
          <p:nvPr/>
        </p:nvSpPr>
        <p:spPr>
          <a:xfrm>
            <a:off x="11447819" y="4769914"/>
            <a:ext cx="590551" cy="400110"/>
          </a:xfrm>
          <a:prstGeom prst="rect">
            <a:avLst/>
          </a:prstGeom>
          <a:solidFill>
            <a:schemeClr val="bg1"/>
          </a:solidFill>
        </p:spPr>
        <p:txBody>
          <a:bodyPr wrap="square" rtlCol="0">
            <a:spAutoFit/>
          </a:bodyPr>
          <a:lstStyle/>
          <a:p>
            <a:r>
              <a:rPr lang="en-US" sz="1000" b="1" dirty="0">
                <a:solidFill>
                  <a:schemeClr val="accent5">
                    <a:lumMod val="50000"/>
                  </a:schemeClr>
                </a:solidFill>
              </a:rPr>
              <a:t>NO </a:t>
            </a:r>
          </a:p>
          <a:p>
            <a:r>
              <a:rPr lang="en-US" sz="1000" b="1" dirty="0">
                <a:solidFill>
                  <a:schemeClr val="accent5">
                    <a:lumMod val="50000"/>
                  </a:schemeClr>
                </a:solidFill>
              </a:rPr>
              <a:t>SMOKE</a:t>
            </a:r>
          </a:p>
        </p:txBody>
      </p:sp>
      <p:sp>
        <p:nvSpPr>
          <p:cNvPr id="19" name="TextBox 18">
            <a:extLst>
              <a:ext uri="{FF2B5EF4-FFF2-40B4-BE49-F238E27FC236}">
                <a16:creationId xmlns:a16="http://schemas.microsoft.com/office/drawing/2014/main" id="{D39AA666-331F-41F4-8518-3B6CCB0086E3}"/>
              </a:ext>
            </a:extLst>
          </p:cNvPr>
          <p:cNvSpPr txBox="1"/>
          <p:nvPr/>
        </p:nvSpPr>
        <p:spPr>
          <a:xfrm>
            <a:off x="7551804" y="6052972"/>
            <a:ext cx="1799585" cy="215444"/>
          </a:xfrm>
          <a:prstGeom prst="rect">
            <a:avLst/>
          </a:prstGeom>
          <a:solidFill>
            <a:schemeClr val="bg1"/>
          </a:solidFill>
        </p:spPr>
        <p:txBody>
          <a:bodyPr wrap="square" rtlCol="0">
            <a:spAutoFit/>
          </a:bodyPr>
          <a:lstStyle/>
          <a:p>
            <a:r>
              <a:rPr lang="en-US" sz="800" b="1" dirty="0">
                <a:solidFill>
                  <a:srgbClr val="0070C0"/>
                </a:solidFill>
              </a:rPr>
              <a:t>(FILTER, DETECT, CONDENSE)</a:t>
            </a:r>
          </a:p>
        </p:txBody>
      </p:sp>
      <p:sp>
        <p:nvSpPr>
          <p:cNvPr id="2" name="TextBox 1">
            <a:extLst>
              <a:ext uri="{FF2B5EF4-FFF2-40B4-BE49-F238E27FC236}">
                <a16:creationId xmlns:a16="http://schemas.microsoft.com/office/drawing/2014/main" id="{EB9EE492-957B-44B5-9B78-4E502523249A}"/>
              </a:ext>
            </a:extLst>
          </p:cNvPr>
          <p:cNvSpPr txBox="1"/>
          <p:nvPr/>
        </p:nvSpPr>
        <p:spPr>
          <a:xfrm>
            <a:off x="97853" y="4106407"/>
            <a:ext cx="2003460" cy="646331"/>
          </a:xfrm>
          <a:prstGeom prst="rect">
            <a:avLst/>
          </a:prstGeom>
          <a:noFill/>
        </p:spPr>
        <p:txBody>
          <a:bodyPr wrap="square" rtlCol="0">
            <a:spAutoFit/>
          </a:bodyPr>
          <a:lstStyle/>
          <a:p>
            <a:pPr algn="ctr"/>
            <a:r>
              <a:rPr lang="en-US" dirty="0"/>
              <a:t>Full 3072 x 2048</a:t>
            </a:r>
          </a:p>
          <a:p>
            <a:pPr algn="ctr"/>
            <a:r>
              <a:rPr lang="en-US" dirty="0"/>
              <a:t> pixel image</a:t>
            </a:r>
          </a:p>
        </p:txBody>
      </p:sp>
      <p:sp>
        <p:nvSpPr>
          <p:cNvPr id="21" name="TextBox 20">
            <a:extLst>
              <a:ext uri="{FF2B5EF4-FFF2-40B4-BE49-F238E27FC236}">
                <a16:creationId xmlns:a16="http://schemas.microsoft.com/office/drawing/2014/main" id="{56C0888C-0678-4DC9-9690-CD442DF0F50E}"/>
              </a:ext>
            </a:extLst>
          </p:cNvPr>
          <p:cNvSpPr txBox="1"/>
          <p:nvPr/>
        </p:nvSpPr>
        <p:spPr>
          <a:xfrm>
            <a:off x="4461889" y="5872761"/>
            <a:ext cx="2003460" cy="646331"/>
          </a:xfrm>
          <a:prstGeom prst="rect">
            <a:avLst/>
          </a:prstGeom>
          <a:noFill/>
        </p:spPr>
        <p:txBody>
          <a:bodyPr wrap="square" rtlCol="0">
            <a:spAutoFit/>
          </a:bodyPr>
          <a:lstStyle/>
          <a:p>
            <a:pPr algn="ctr"/>
            <a:r>
              <a:rPr lang="en-US" dirty="0"/>
              <a:t>299 x 299</a:t>
            </a:r>
          </a:p>
          <a:p>
            <a:pPr algn="ctr"/>
            <a:r>
              <a:rPr lang="en-US" dirty="0"/>
              <a:t> pixel sub image</a:t>
            </a:r>
          </a:p>
        </p:txBody>
      </p:sp>
      <p:pic>
        <p:nvPicPr>
          <p:cNvPr id="22" name="Picture 21" descr="Shape&#10;&#10;Description automatically generated">
            <a:extLst>
              <a:ext uri="{FF2B5EF4-FFF2-40B4-BE49-F238E27FC236}">
                <a16:creationId xmlns:a16="http://schemas.microsoft.com/office/drawing/2014/main" id="{DA2C0CB7-156C-4BC6-9FE9-B9E86C1E9F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373" y="2720909"/>
            <a:ext cx="1426326" cy="1375773"/>
          </a:xfrm>
          <a:prstGeom prst="rect">
            <a:avLst/>
          </a:prstGeom>
        </p:spPr>
      </p:pic>
      <p:sp>
        <p:nvSpPr>
          <p:cNvPr id="23" name="TextBox 22">
            <a:extLst>
              <a:ext uri="{FF2B5EF4-FFF2-40B4-BE49-F238E27FC236}">
                <a16:creationId xmlns:a16="http://schemas.microsoft.com/office/drawing/2014/main" id="{D917DDB8-BBEC-40E4-A961-5D629EB773DC}"/>
              </a:ext>
            </a:extLst>
          </p:cNvPr>
          <p:cNvSpPr txBox="1"/>
          <p:nvPr/>
        </p:nvSpPr>
        <p:spPr>
          <a:xfrm>
            <a:off x="1923320" y="5423817"/>
            <a:ext cx="2003460" cy="646331"/>
          </a:xfrm>
          <a:prstGeom prst="rect">
            <a:avLst/>
          </a:prstGeom>
          <a:noFill/>
        </p:spPr>
        <p:txBody>
          <a:bodyPr wrap="square" rtlCol="0">
            <a:spAutoFit/>
          </a:bodyPr>
          <a:lstStyle/>
          <a:p>
            <a:pPr algn="ctr"/>
            <a:r>
              <a:rPr lang="en-US" dirty="0"/>
              <a:t>~70 299 x 299</a:t>
            </a:r>
          </a:p>
          <a:p>
            <a:pPr algn="ctr"/>
            <a:r>
              <a:rPr lang="en-US" dirty="0"/>
              <a:t> sub images</a:t>
            </a:r>
          </a:p>
        </p:txBody>
      </p:sp>
    </p:spTree>
    <p:extLst>
      <p:ext uri="{BB962C8B-B14F-4D97-AF65-F5344CB8AC3E}">
        <p14:creationId xmlns:p14="http://schemas.microsoft.com/office/powerpoint/2010/main" val="149312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0E4C6C79-F046-41E2-BC7F-348BAF086372}"/>
              </a:ext>
            </a:extLst>
          </p:cNvPr>
          <p:cNvSpPr>
            <a:spLocks noChangeArrowheads="1"/>
          </p:cNvSpPr>
          <p:nvPr/>
        </p:nvSpPr>
        <p:spPr bwMode="auto">
          <a:xfrm>
            <a:off x="3728135" y="419847"/>
            <a:ext cx="5216820"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urier New" panose="02070309020205020404" pitchFamily="49" charset="0"/>
              </a:rPr>
              <a:t>Streamline1 (V3)</a:t>
            </a:r>
            <a:r>
              <a:rPr kumimoji="0" lang="en-US" altLang="en-US" sz="1600" b="0" i="0" u="none" strike="noStrike" cap="none" normalizeH="0" baseline="0" dirty="0">
                <a:ln>
                  <a:noFill/>
                </a:ln>
                <a:solidFill>
                  <a:srgbClr val="000000"/>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31310</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Using 25048 files for training. Found 31310 files belonging to 2 classes.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Using 6262 files for validation.</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12/12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0.0192 -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val_loss: 3.2564e-04 - val_binary_accuracy: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0.9998</a:t>
            </a:r>
            <a:r>
              <a:rPr kumimoji="0" lang="en-US" altLang="en-US" sz="1200" b="1" i="0" u="none" strike="noStrike" cap="none" normalizeH="0" baseline="0" dirty="0">
                <a:ln>
                  <a:noFill/>
                </a:ln>
                <a:solidFill>
                  <a:schemeClr val="accent5">
                    <a:lumMod val="75000"/>
                  </a:schemeClr>
                </a:solidFill>
                <a:effectLst/>
              </a:rPr>
              <a:t> </a:t>
            </a:r>
            <a:endParaRPr kumimoji="0" lang="en-US" altLang="en-US" sz="1200" b="1" i="0" u="none" strike="noStrike" cap="none" normalizeH="0" baseline="0" dirty="0">
              <a:ln>
                <a:noFill/>
              </a:ln>
              <a:solidFill>
                <a:schemeClr val="accent5">
                  <a:lumMod val="75000"/>
                </a:schemeClr>
              </a:solidFill>
              <a:effectLst/>
              <a:latin typeface="Arial" panose="020B0604020202020204" pitchFamily="34" charset="0"/>
            </a:endParaRPr>
          </a:p>
        </p:txBody>
      </p:sp>
      <p:sp>
        <p:nvSpPr>
          <p:cNvPr id="4" name="Title 4">
            <a:extLst>
              <a:ext uri="{FF2B5EF4-FFF2-40B4-BE49-F238E27FC236}">
                <a16:creationId xmlns:a16="http://schemas.microsoft.com/office/drawing/2014/main" id="{997AF1F5-FB8D-4398-B40B-DE78269F3CAD}"/>
              </a:ext>
            </a:extLst>
          </p:cNvPr>
          <p:cNvSpPr txBox="1">
            <a:spLocks/>
          </p:cNvSpPr>
          <p:nvPr/>
        </p:nvSpPr>
        <p:spPr>
          <a:xfrm>
            <a:off x="6975180" y="30598"/>
            <a:ext cx="5216820" cy="598041"/>
          </a:xfrm>
          <a:prstGeom prst="rect">
            <a:avLst/>
          </a:prstGeom>
          <a:ln>
            <a:solidFill>
              <a:schemeClr val="accent6"/>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3200" dirty="0"/>
              <a:t>Training &amp; Validation</a:t>
            </a:r>
            <a:endParaRPr lang="en-US" sz="2000" dirty="0"/>
          </a:p>
        </p:txBody>
      </p:sp>
      <p:pic>
        <p:nvPicPr>
          <p:cNvPr id="6" name="Picture 5">
            <a:extLst>
              <a:ext uri="{FF2B5EF4-FFF2-40B4-BE49-F238E27FC236}">
                <a16:creationId xmlns:a16="http://schemas.microsoft.com/office/drawing/2014/main" id="{EE0F2A5A-84B6-418B-A8A3-E13447AE0284}"/>
              </a:ext>
            </a:extLst>
          </p:cNvPr>
          <p:cNvPicPr>
            <a:picLocks noChangeAspect="1"/>
          </p:cNvPicPr>
          <p:nvPr/>
        </p:nvPicPr>
        <p:blipFill>
          <a:blip r:embed="rId2"/>
          <a:stretch>
            <a:fillRect/>
          </a:stretch>
        </p:blipFill>
        <p:spPr>
          <a:xfrm>
            <a:off x="403007" y="292124"/>
            <a:ext cx="3222789" cy="2142055"/>
          </a:xfrm>
          <a:prstGeom prst="rect">
            <a:avLst/>
          </a:prstGeom>
        </p:spPr>
      </p:pic>
      <p:sp>
        <p:nvSpPr>
          <p:cNvPr id="12" name="Rectangle 3">
            <a:extLst>
              <a:ext uri="{FF2B5EF4-FFF2-40B4-BE49-F238E27FC236}">
                <a16:creationId xmlns:a16="http://schemas.microsoft.com/office/drawing/2014/main" id="{518D2E2B-7FFF-403E-955B-A6E4537DEBB0}"/>
              </a:ext>
            </a:extLst>
          </p:cNvPr>
          <p:cNvSpPr>
            <a:spLocks noChangeArrowheads="1"/>
          </p:cNvSpPr>
          <p:nvPr/>
        </p:nvSpPr>
        <p:spPr bwMode="auto">
          <a:xfrm>
            <a:off x="3728135" y="2626410"/>
            <a:ext cx="4544098" cy="1538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Courier New" panose="02070309020205020404" pitchFamily="49" charset="0"/>
              </a:rPr>
              <a:t>LargeXception</a:t>
            </a:r>
            <a:r>
              <a:rPr kumimoji="0" lang="en-US" altLang="en-US" sz="1400" b="1" i="0" u="none" strike="noStrike" cap="none" normalizeH="0" baseline="0" dirty="0">
                <a:ln>
                  <a:noFill/>
                </a:ln>
                <a:solidFill>
                  <a:srgbClr val="000000"/>
                </a:solidFill>
                <a:effectLst/>
                <a:latin typeface="Courier New" panose="02070309020205020404" pitchFamily="49" charset="0"/>
              </a:rPr>
              <a:t> (V2)</a:t>
            </a:r>
            <a:r>
              <a:rPr kumimoji="0" lang="en-US" altLang="en-US" sz="1400" b="0" i="0" u="none" strike="noStrike" cap="none" normalizeH="0" baseline="0" dirty="0">
                <a:ln>
                  <a:noFill/>
                </a:ln>
                <a:solidFill>
                  <a:srgbClr val="000000"/>
                </a:solidFill>
                <a:effectLst/>
                <a:latin typeface="Courier New" panose="02070309020205020404" pitchFamily="49" charset="0"/>
              </a:rPr>
              <a:t>:</a:t>
            </a:r>
          </a:p>
          <a:p>
            <a:pPr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31310</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Using 25048 files for training. Found 31310 files belonging to 2 classes.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15/15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0.0092 -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0.9962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val_loss: 0.0035 - val_binary_accuracy: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0.9989</a:t>
            </a:r>
            <a:r>
              <a:rPr kumimoji="0" lang="en-US" altLang="en-US" sz="1200" b="1" i="0" u="none" strike="noStrike" cap="none" normalizeH="0" baseline="0" dirty="0">
                <a:ln>
                  <a:noFill/>
                </a:ln>
                <a:solidFill>
                  <a:schemeClr val="accent5">
                    <a:lumMod val="75000"/>
                  </a:schemeClr>
                </a:solidFill>
                <a:effectLst/>
              </a:rPr>
              <a:t> </a:t>
            </a:r>
            <a:endParaRPr kumimoji="0" lang="en-US" altLang="en-US" sz="1200" b="1" i="0" u="none" strike="noStrike" cap="none" normalizeH="0" baseline="0" dirty="0">
              <a:ln>
                <a:noFill/>
              </a:ln>
              <a:solidFill>
                <a:schemeClr val="accent5">
                  <a:lumMod val="75000"/>
                </a:schemeClr>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C40E1504-F2A8-4A85-81E1-B72D7AD24794}"/>
              </a:ext>
            </a:extLst>
          </p:cNvPr>
          <p:cNvPicPr>
            <a:picLocks noChangeAspect="1"/>
          </p:cNvPicPr>
          <p:nvPr/>
        </p:nvPicPr>
        <p:blipFill>
          <a:blip r:embed="rId3"/>
          <a:stretch>
            <a:fillRect/>
          </a:stretch>
        </p:blipFill>
        <p:spPr>
          <a:xfrm>
            <a:off x="452077" y="2528268"/>
            <a:ext cx="3124647" cy="2078794"/>
          </a:xfrm>
          <a:prstGeom prst="rect">
            <a:avLst/>
          </a:prstGeom>
        </p:spPr>
      </p:pic>
      <p:pic>
        <p:nvPicPr>
          <p:cNvPr id="19" name="Picture 18">
            <a:extLst>
              <a:ext uri="{FF2B5EF4-FFF2-40B4-BE49-F238E27FC236}">
                <a16:creationId xmlns:a16="http://schemas.microsoft.com/office/drawing/2014/main" id="{9C7D629E-6F99-45D6-A16F-4FF73FA4CCFB}"/>
              </a:ext>
            </a:extLst>
          </p:cNvPr>
          <p:cNvPicPr>
            <a:picLocks noChangeAspect="1"/>
          </p:cNvPicPr>
          <p:nvPr/>
        </p:nvPicPr>
        <p:blipFill>
          <a:blip r:embed="rId4"/>
          <a:stretch>
            <a:fillRect/>
          </a:stretch>
        </p:blipFill>
        <p:spPr>
          <a:xfrm>
            <a:off x="590340" y="4701152"/>
            <a:ext cx="3035456" cy="2044805"/>
          </a:xfrm>
          <a:prstGeom prst="rect">
            <a:avLst/>
          </a:prstGeom>
        </p:spPr>
      </p:pic>
      <p:sp>
        <p:nvSpPr>
          <p:cNvPr id="20" name="Rectangle 3">
            <a:extLst>
              <a:ext uri="{FF2B5EF4-FFF2-40B4-BE49-F238E27FC236}">
                <a16:creationId xmlns:a16="http://schemas.microsoft.com/office/drawing/2014/main" id="{32CC5722-9AEE-4C4D-BB6B-30103394F2EE}"/>
              </a:ext>
            </a:extLst>
          </p:cNvPr>
          <p:cNvSpPr>
            <a:spLocks noChangeArrowheads="1"/>
          </p:cNvSpPr>
          <p:nvPr/>
        </p:nvSpPr>
        <p:spPr bwMode="auto">
          <a:xfrm>
            <a:off x="3728135" y="4861779"/>
            <a:ext cx="4544098"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err="1">
                <a:solidFill>
                  <a:srgbClr val="000000"/>
                </a:solidFill>
                <a:latin typeface="Courier New" panose="02070309020205020404" pitchFamily="49" charset="0"/>
              </a:rPr>
              <a:t>Medium</a:t>
            </a:r>
            <a:r>
              <a:rPr kumimoji="0" lang="en-US" altLang="en-US" sz="1400" b="1" i="0" u="none" strike="noStrike" cap="none" normalizeH="0" baseline="0" dirty="0" err="1">
                <a:ln>
                  <a:noFill/>
                </a:ln>
                <a:solidFill>
                  <a:srgbClr val="000000"/>
                </a:solidFill>
                <a:effectLst/>
                <a:latin typeface="Courier New" panose="02070309020205020404" pitchFamily="49" charset="0"/>
              </a:rPr>
              <a:t>Xception</a:t>
            </a:r>
            <a:r>
              <a:rPr kumimoji="0" lang="en-US" altLang="en-US" sz="1400" b="1" i="0" u="none" strike="noStrike" cap="none" normalizeH="0" baseline="0" dirty="0">
                <a:ln>
                  <a:noFill/>
                </a:ln>
                <a:solidFill>
                  <a:srgbClr val="000000"/>
                </a:solidFill>
                <a:effectLst/>
                <a:latin typeface="Courier New" panose="02070309020205020404" pitchFamily="49" charset="0"/>
              </a:rPr>
              <a:t> (V1)</a:t>
            </a:r>
            <a:r>
              <a:rPr kumimoji="0" lang="en-US" altLang="en-US" sz="1400" b="0" i="0" u="none" strike="noStrike" cap="none" normalizeH="0" baseline="0" dirty="0">
                <a:ln>
                  <a:noFill/>
                </a:ln>
                <a:solidFill>
                  <a:srgbClr val="000000"/>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23098</a:t>
            </a:r>
            <a:r>
              <a:rPr kumimoji="0" lang="en-US" altLang="en-US" sz="1200" b="0" i="0" u="none" strike="noStrike" cap="none" normalizeH="0" baseline="0" dirty="0">
                <a:ln>
                  <a:noFill/>
                </a:ln>
                <a:solidFill>
                  <a:srgbClr val="000000"/>
                </a:solidFill>
                <a:effectLst/>
                <a:latin typeface="Courier New" panose="02070309020205020404" pitchFamily="49" charset="0"/>
              </a:rPr>
              <a:t> files belonging to 2 classes.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Using 18479 files for training.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Found 23098 files belonging to 2 classes.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Using 4619 files for validation.</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Epoch 20/20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loss: 0.0040 - binary_accuracy: </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0.9989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val_loss: 0.0044 - val_binary_accuracy:</a:t>
            </a:r>
            <a:r>
              <a:rPr kumimoji="0" lang="en-US" altLang="en-US" sz="1200" b="1" i="0" u="none" strike="noStrike" cap="none" normalizeH="0" baseline="0" dirty="0">
                <a:ln>
                  <a:noFill/>
                </a:ln>
                <a:solidFill>
                  <a:schemeClr val="accent5">
                    <a:lumMod val="75000"/>
                  </a:schemeClr>
                </a:solidFill>
                <a:effectLst/>
                <a:latin typeface="Courier New" panose="02070309020205020404" pitchFamily="49" charset="0"/>
              </a:rPr>
              <a:t> 0.9991</a:t>
            </a:r>
            <a:r>
              <a:rPr kumimoji="0" lang="en-US" altLang="en-US" sz="1050" b="1" i="0" u="none" strike="noStrike" cap="none" normalizeH="0" baseline="0" dirty="0">
                <a:ln>
                  <a:noFill/>
                </a:ln>
                <a:solidFill>
                  <a:schemeClr val="accent5">
                    <a:lumMod val="75000"/>
                  </a:schemeClr>
                </a:solidFill>
                <a:effectLst/>
              </a:rPr>
              <a:t> </a:t>
            </a:r>
            <a:endParaRPr kumimoji="0" lang="en-US" altLang="en-US" sz="2800" b="1" i="0" u="none" strike="noStrike" cap="none" normalizeH="0" baseline="0" dirty="0">
              <a:ln>
                <a:noFill/>
              </a:ln>
              <a:solidFill>
                <a:schemeClr val="accent5">
                  <a:lumMod val="75000"/>
                </a:schemeClr>
              </a:solidFill>
              <a:effectLst/>
              <a:latin typeface="Arial" panose="020B0604020202020204" pitchFamily="34" charset="0"/>
            </a:endParaRPr>
          </a:p>
        </p:txBody>
      </p:sp>
    </p:spTree>
    <p:extLst>
      <p:ext uri="{BB962C8B-B14F-4D97-AF65-F5344CB8AC3E}">
        <p14:creationId xmlns:p14="http://schemas.microsoft.com/office/powerpoint/2010/main" val="829906673"/>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E2D894-9887-4C6E-B664-EB7E082F34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DE6D2A-0A40-4DAB-B8AE-656243D6AB3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2A67AA4-7A39-4D54-84CA-5821BEF7F7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2181</TotalTime>
  <Words>3162</Words>
  <Application>Microsoft Office PowerPoint</Application>
  <PresentationFormat>Widescreen</PresentationFormat>
  <Paragraphs>241</Paragraphs>
  <Slides>27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Courier New</vt:lpstr>
      <vt:lpstr>Gill Sans</vt:lpstr>
      <vt:lpstr>Gill Sans MT</vt:lpstr>
      <vt:lpstr>Gill Sans Nova Light</vt:lpstr>
      <vt:lpstr>Helvetica Light</vt:lpstr>
      <vt:lpstr>Symbol</vt:lpstr>
      <vt:lpstr>Office Theme</vt:lpstr>
      <vt:lpstr>PowerPoint Presentation</vt:lpstr>
      <vt:lpstr>PowerPoint Presentation</vt:lpstr>
      <vt:lpstr>PowerPoint Presentation</vt:lpstr>
      <vt:lpstr>PowerPoint Presentation</vt:lpstr>
      <vt:lpstr>GETTING  THE DATA </vt:lpstr>
      <vt:lpstr>PowerPoint Presentation</vt:lpstr>
      <vt:lpstr>PowerPoint Presentation</vt:lpstr>
      <vt:lpstr>PowerPoint Presentation</vt:lpstr>
      <vt:lpstr>PowerPoint Presentation</vt:lpstr>
      <vt:lpstr>PowerPoint Presentation</vt:lpstr>
      <vt:lpstr>PowerPoint Presentation</vt:lpstr>
      <vt:lpstr>Early Wildfire Detection System Solution Architecture</vt:lpstr>
      <vt:lpstr>PowerPoint Presentation</vt:lpstr>
      <vt:lpstr>Thanks!</vt:lpstr>
      <vt:lpstr>PowerPoint Presentation</vt:lpstr>
      <vt:lpstr>PowerPoint Presentation</vt:lpstr>
      <vt:lpstr>PowerPoint Presentation</vt:lpstr>
      <vt:lpstr>GETTING THE DATA </vt:lpstr>
      <vt:lpstr>TITLE GOES HERE 1</vt:lpstr>
      <vt:lpstr>TITLE GOES HERE II</vt:lpstr>
      <vt:lpstr>Comparison slide</vt:lpstr>
      <vt:lpstr>TITLE GOES HERE</vt:lpstr>
      <vt:lpstr>PRICING TABLES</vt:lpstr>
      <vt:lpstr>TITLE GOES HERE</vt:lpstr>
      <vt:lpstr>TITLE GOES HERE</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WILDFIRE DETECTION</dc:title>
  <dc:creator>Margaret Thorpe</dc:creator>
  <cp:lastModifiedBy>Margaret Thorpe</cp:lastModifiedBy>
  <cp:revision>120</cp:revision>
  <dcterms:created xsi:type="dcterms:W3CDTF">2021-06-03T21:39:19Z</dcterms:created>
  <dcterms:modified xsi:type="dcterms:W3CDTF">2021-06-09T01:53:10Z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